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6" r:id="rId2"/>
  </p:sldMasterIdLst>
  <p:notesMasterIdLst>
    <p:notesMasterId r:id="rId54"/>
  </p:notesMasterIdLst>
  <p:sldIdLst>
    <p:sldId id="256" r:id="rId3"/>
    <p:sldId id="257" r:id="rId4"/>
    <p:sldId id="334" r:id="rId5"/>
    <p:sldId id="259" r:id="rId6"/>
    <p:sldId id="336" r:id="rId7"/>
    <p:sldId id="371" r:id="rId8"/>
    <p:sldId id="372" r:id="rId9"/>
    <p:sldId id="262" r:id="rId10"/>
    <p:sldId id="373" r:id="rId11"/>
    <p:sldId id="377" r:id="rId12"/>
    <p:sldId id="378" r:id="rId13"/>
    <p:sldId id="379" r:id="rId14"/>
    <p:sldId id="380" r:id="rId15"/>
    <p:sldId id="381" r:id="rId16"/>
    <p:sldId id="382" r:id="rId17"/>
    <p:sldId id="374" r:id="rId18"/>
    <p:sldId id="264" r:id="rId19"/>
    <p:sldId id="267" r:id="rId20"/>
    <p:sldId id="268" r:id="rId21"/>
    <p:sldId id="269" r:id="rId22"/>
    <p:sldId id="375" r:id="rId23"/>
    <p:sldId id="270" r:id="rId24"/>
    <p:sldId id="271" r:id="rId25"/>
    <p:sldId id="272" r:id="rId26"/>
    <p:sldId id="383" r:id="rId27"/>
    <p:sldId id="386" r:id="rId28"/>
    <p:sldId id="279" r:id="rId29"/>
    <p:sldId id="387" r:id="rId30"/>
    <p:sldId id="278" r:id="rId31"/>
    <p:sldId id="281" r:id="rId32"/>
    <p:sldId id="283" r:id="rId33"/>
    <p:sldId id="384" r:id="rId34"/>
    <p:sldId id="385" r:id="rId35"/>
    <p:sldId id="389" r:id="rId36"/>
    <p:sldId id="388" r:id="rId37"/>
    <p:sldId id="390" r:id="rId38"/>
    <p:sldId id="391" r:id="rId39"/>
    <p:sldId id="393" r:id="rId40"/>
    <p:sldId id="394" r:id="rId41"/>
    <p:sldId id="284" r:id="rId42"/>
    <p:sldId id="376" r:id="rId43"/>
    <p:sldId id="396" r:id="rId44"/>
    <p:sldId id="399" r:id="rId45"/>
    <p:sldId id="400" r:id="rId46"/>
    <p:sldId id="398" r:id="rId47"/>
    <p:sldId id="395" r:id="rId48"/>
    <p:sldId id="285" r:id="rId49"/>
    <p:sldId id="286" r:id="rId50"/>
    <p:sldId id="287" r:id="rId51"/>
    <p:sldId id="288" r:id="rId52"/>
    <p:sldId id="289" r:id="rId53"/>
  </p:sldIdLst>
  <p:sldSz cx="9144000" cy="5143500" type="screen16x9"/>
  <p:notesSz cx="6858000" cy="9144000"/>
  <p:embeddedFontLst>
    <p:embeddedFont>
      <p:font typeface="Roboto" panose="02000000000000000000" pitchFamily="2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1002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F00"/>
    <a:srgbClr val="EEEEEE"/>
    <a:srgbClr val="0B88ED"/>
    <a:srgbClr val="E5F3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36"/>
    <p:restoredTop sz="94719"/>
  </p:normalViewPr>
  <p:slideViewPr>
    <p:cSldViewPr snapToGrid="0">
      <p:cViewPr varScale="1">
        <p:scale>
          <a:sx n="196" d="100"/>
          <a:sy n="196" d="100"/>
        </p:scale>
        <p:origin x="672" y="176"/>
      </p:cViewPr>
      <p:guideLst>
        <p:guide pos="5533"/>
        <p:guide pos="1002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font" Target="fonts/font1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4.fntdata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2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3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99441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f9c5fcd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df9c5fcd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f9c5fcd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df9c5fcd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96989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3107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f9c5fcd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df9c5fcd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78835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331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8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68253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67" name="Google Shape;6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7"/>
          <p:cNvPicPr preferRelativeResize="0"/>
          <p:nvPr/>
        </p:nvPicPr>
        <p:blipFill rotWithShape="1">
          <a:blip r:embed="rId2">
            <a:alphaModFix/>
          </a:blip>
          <a:srcRect l="99" r="98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7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3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6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6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7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8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8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8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9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9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9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78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habr.com/ru/articles/729380/" TargetMode="External"/><Relationship Id="rId3" Type="http://schemas.openxmlformats.org/officeDocument/2006/relationships/hyperlink" Target="https://habr.com/ru/companies/ruvds/articles/438796/" TargetMode="External"/><Relationship Id="rId7" Type="http://schemas.openxmlformats.org/officeDocument/2006/relationships/hyperlink" Target="https://habr.com/ru/articles/548910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habr.com/ru/companies/first/articles/702168/" TargetMode="External"/><Relationship Id="rId11" Type="http://schemas.openxmlformats.org/officeDocument/2006/relationships/hyperlink" Target="https://habr.com/ru/articles/346306/" TargetMode="External"/><Relationship Id="rId5" Type="http://schemas.openxmlformats.org/officeDocument/2006/relationships/hyperlink" Target="https://habr.com/ru/companies/evrone/articles/716630/" TargetMode="External"/><Relationship Id="rId10" Type="http://schemas.openxmlformats.org/officeDocument/2006/relationships/hyperlink" Target="https://habr.com/ru/companies/otus/articles/731854/" TargetMode="External"/><Relationship Id="rId4" Type="http://schemas.openxmlformats.org/officeDocument/2006/relationships/hyperlink" Target="https://habr.com/ru/companies/flant/articles/336654/" TargetMode="External"/><Relationship Id="rId9" Type="http://schemas.openxmlformats.org/officeDocument/2006/relationships/hyperlink" Target="https://habr.com/ru/companies/ruvds/articles/450312/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/>
              <a:t>otus.ru</a:t>
            </a:r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8037600" cy="23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ML Advanced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200"/>
              <a:t>Docker: </a:t>
            </a:r>
            <a:r>
              <a:rPr lang="ru-RU" sz="3200" b="0"/>
              <a:t>Структура, применение, деплой</a:t>
            </a:r>
            <a:endParaRPr sz="3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AAFC7-8250-6142-8E2B-EE9574208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Механизмы контейнеризации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5F096E-984E-304A-93B5-06724E038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713" y="1095785"/>
            <a:ext cx="2191155" cy="15157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0C477A-51AF-8F42-B1C9-52911B47C24E}"/>
              </a:ext>
            </a:extLst>
          </p:cNvPr>
          <p:cNvSpPr txBox="1"/>
          <p:nvPr/>
        </p:nvSpPr>
        <p:spPr>
          <a:xfrm>
            <a:off x="622570" y="1699795"/>
            <a:ext cx="740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chroot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9AB943-3A93-2A47-9AB8-9EDD7F5FF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444" y="1005448"/>
            <a:ext cx="2579001" cy="13886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5145C1-7225-0845-8FE6-115BD595B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70" y="3233482"/>
            <a:ext cx="2717260" cy="18388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6BBCBA-4CF4-3F4F-B7AC-498D54151D5F}"/>
              </a:ext>
            </a:extLst>
          </p:cNvPr>
          <p:cNvSpPr txBox="1"/>
          <p:nvPr/>
        </p:nvSpPr>
        <p:spPr>
          <a:xfrm>
            <a:off x="1163508" y="2920866"/>
            <a:ext cx="16353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systemd-nspawn</a:t>
            </a:r>
            <a:endParaRPr lang="en-US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380D70-9945-C148-9B59-4488E26C2E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6289" y="1142367"/>
            <a:ext cx="1622178" cy="13201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569CFD-DFAD-7043-80EE-4B74DAB8F9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2712" y="2363146"/>
            <a:ext cx="3371575" cy="278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72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F67FE-39E2-D44F-A19D-46490D9A8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33B9E5-1CF3-6F4A-9DE0-2561B317A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754" y="752732"/>
            <a:ext cx="4060044" cy="40600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F6465A-E9FA-6D46-93AD-722049EB5888}"/>
              </a:ext>
            </a:extLst>
          </p:cNvPr>
          <p:cNvSpPr txBox="1"/>
          <p:nvPr/>
        </p:nvSpPr>
        <p:spPr>
          <a:xfrm>
            <a:off x="447472" y="1628592"/>
            <a:ext cx="37678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boto" panose="02000000000000000000" pitchFamily="2" charset="0"/>
              </a:rPr>
              <a:t>Chroot – </a:t>
            </a:r>
            <a:r>
              <a:rPr lang="ru-RU" sz="1800" dirty="0">
                <a:effectLst/>
                <a:latin typeface="Roboto" panose="02000000000000000000" pitchFamily="2" charset="0"/>
              </a:rPr>
              <a:t>от англ. </a:t>
            </a:r>
            <a:r>
              <a:rPr lang="en-US" sz="1800" b="1" dirty="0">
                <a:effectLst/>
                <a:latin typeface="Roboto" panose="02000000000000000000" pitchFamily="2" charset="0"/>
              </a:rPr>
              <a:t>change root </a:t>
            </a:r>
            <a:r>
              <a:rPr lang="en-US" sz="1800" dirty="0">
                <a:effectLst/>
                <a:latin typeface="Roboto" panose="02000000000000000000" pitchFamily="2" charset="0"/>
              </a:rPr>
              <a:t>- </a:t>
            </a:r>
            <a:r>
              <a:rPr lang="ru-RU" sz="1800" dirty="0">
                <a:effectLst/>
                <a:latin typeface="Roboto" panose="02000000000000000000" pitchFamily="2" charset="0"/>
              </a:rPr>
              <a:t>смена корневого каталога</a:t>
            </a:r>
          </a:p>
          <a:p>
            <a:r>
              <a:rPr lang="ru-RU" sz="1800" dirty="0">
                <a:effectLst/>
                <a:latin typeface="Roboto" panose="02000000000000000000" pitchFamily="2" charset="0"/>
              </a:rPr>
              <a:t> </a:t>
            </a:r>
            <a:endParaRPr lang="ru-RU" dirty="0"/>
          </a:p>
          <a:p>
            <a:r>
              <a:rPr lang="ru-RU" sz="1800" dirty="0">
                <a:effectLst/>
                <a:latin typeface="Roboto" panose="02000000000000000000" pitchFamily="2" charset="0"/>
              </a:rPr>
              <a:t>- </a:t>
            </a:r>
            <a:r>
              <a:rPr lang="ru-RU" sz="1800" dirty="0">
                <a:latin typeface="Roboto" panose="02000000000000000000" pitchFamily="2" charset="0"/>
              </a:rPr>
              <a:t>э</a:t>
            </a:r>
            <a:r>
              <a:rPr lang="ru-RU" sz="1800" dirty="0">
                <a:effectLst/>
                <a:latin typeface="Roboto" panose="02000000000000000000" pitchFamily="2" charset="0"/>
              </a:rPr>
              <a:t>то утилита в </a:t>
            </a:r>
            <a:r>
              <a:rPr lang="en-US" sz="1800" dirty="0">
                <a:effectLst/>
                <a:latin typeface="Roboto" panose="02000000000000000000" pitchFamily="2" charset="0"/>
              </a:rPr>
              <a:t>Unix-</a:t>
            </a:r>
            <a:r>
              <a:rPr lang="ru-RU" sz="1800" dirty="0">
                <a:effectLst/>
                <a:latin typeface="Roboto" panose="02000000000000000000" pitchFamily="2" charset="0"/>
              </a:rPr>
              <a:t>подобн</a:t>
            </a:r>
            <a:r>
              <a:rPr lang="ru-RU" sz="1800" dirty="0">
                <a:latin typeface="Roboto" panose="02000000000000000000" pitchFamily="2" charset="0"/>
              </a:rPr>
              <a:t>ы</a:t>
            </a:r>
            <a:r>
              <a:rPr lang="ru-RU" sz="1800" dirty="0">
                <a:effectLst/>
                <a:latin typeface="Roboto" panose="02000000000000000000" pitchFamily="2" charset="0"/>
              </a:rPr>
              <a:t>х системах, которая</a:t>
            </a:r>
            <a:r>
              <a:rPr lang="en-TR" sz="1800" dirty="0">
                <a:effectLst/>
                <a:latin typeface="Roboto" panose="02000000000000000000" pitchFamily="2" charset="0"/>
              </a:rPr>
              <a:t> </a:t>
            </a:r>
            <a:r>
              <a:rPr lang="ru-RU" sz="1800" dirty="0">
                <a:effectLst/>
                <a:latin typeface="Roboto" panose="02000000000000000000" pitchFamily="2" charset="0"/>
              </a:rPr>
              <a:t>позволяет изменить</a:t>
            </a:r>
            <a:r>
              <a:rPr lang="en-TR" sz="1800" dirty="0">
                <a:effectLst/>
                <a:latin typeface="Roboto" panose="02000000000000000000" pitchFamily="2" charset="0"/>
              </a:rPr>
              <a:t> </a:t>
            </a:r>
            <a:r>
              <a:rPr lang="ru-RU" sz="1800" dirty="0">
                <a:effectLst/>
                <a:latin typeface="Roboto" panose="02000000000000000000" pitchFamily="2" charset="0"/>
              </a:rPr>
              <a:t>корневой каталог процесса на другой каталог в файловой системе.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1073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3D876-B228-1444-88EA-924734226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LXC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19B5F2-C8F4-1B46-9152-0C7766404A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49" t="10152" r="42616" b="8146"/>
          <a:stretch/>
        </p:blipFill>
        <p:spPr>
          <a:xfrm>
            <a:off x="1442795" y="421532"/>
            <a:ext cx="541647" cy="4724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98FA65-DC8E-874F-AEBC-8D7BA15108EC}"/>
              </a:ext>
            </a:extLst>
          </p:cNvPr>
          <p:cNvSpPr txBox="1"/>
          <p:nvPr/>
        </p:nvSpPr>
        <p:spPr>
          <a:xfrm>
            <a:off x="551234" y="1586865"/>
            <a:ext cx="359923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effectLst/>
                <a:latin typeface="Roboto" panose="02000000000000000000" pitchFamily="2" charset="0"/>
              </a:rPr>
              <a:t>от англ. </a:t>
            </a:r>
            <a:r>
              <a:rPr lang="en-US" sz="1800" b="1" dirty="0">
                <a:effectLst/>
                <a:latin typeface="Roboto" panose="02000000000000000000" pitchFamily="2" charset="0"/>
              </a:rPr>
              <a:t>Linux Containers</a:t>
            </a:r>
            <a:r>
              <a:rPr lang="en-US" sz="1800" dirty="0">
                <a:effectLst/>
                <a:latin typeface="Roboto" panose="02000000000000000000" pitchFamily="2" charset="0"/>
              </a:rPr>
              <a:t> – </a:t>
            </a:r>
            <a:endParaRPr lang="ru-RU" sz="1800" dirty="0">
              <a:effectLst/>
              <a:latin typeface="Roboto" panose="02000000000000000000" pitchFamily="2" charset="0"/>
            </a:endParaRPr>
          </a:p>
          <a:p>
            <a:endParaRPr lang="en-US" dirty="0"/>
          </a:p>
          <a:p>
            <a:r>
              <a:rPr lang="en-US" sz="1800" dirty="0">
                <a:effectLst/>
                <a:latin typeface="Roboto" panose="02000000000000000000" pitchFamily="2" charset="0"/>
              </a:rPr>
              <a:t>- </a:t>
            </a:r>
            <a:r>
              <a:rPr lang="ru-RU" sz="1800" dirty="0">
                <a:effectLst/>
                <a:latin typeface="Roboto" panose="02000000000000000000" pitchFamily="2" charset="0"/>
              </a:rPr>
              <a:t>технология</a:t>
            </a:r>
            <a:r>
              <a:rPr lang="en-TR" sz="1800" dirty="0">
                <a:effectLst/>
                <a:latin typeface="Roboto" panose="02000000000000000000" pitchFamily="2" charset="0"/>
              </a:rPr>
              <a:t> </a:t>
            </a:r>
            <a:r>
              <a:rPr lang="ru-RU" sz="1800" dirty="0">
                <a:effectLst/>
                <a:latin typeface="Roboto" panose="02000000000000000000" pitchFamily="2" charset="0"/>
              </a:rPr>
              <a:t>виртуализации на уровне операционной системы</a:t>
            </a:r>
            <a:r>
              <a:rPr lang="en-TR" sz="1800" dirty="0">
                <a:effectLst/>
                <a:latin typeface="Roboto" panose="02000000000000000000" pitchFamily="2" charset="0"/>
              </a:rPr>
              <a:t> </a:t>
            </a:r>
            <a:r>
              <a:rPr lang="ru-RU" sz="1800" dirty="0">
                <a:effectLst/>
                <a:latin typeface="Roboto" panose="02000000000000000000" pitchFamily="2" charset="0"/>
              </a:rPr>
              <a:t>для</a:t>
            </a:r>
            <a:r>
              <a:rPr lang="en-TR" sz="1800" dirty="0">
                <a:effectLst/>
                <a:latin typeface="Roboto" panose="02000000000000000000" pitchFamily="2" charset="0"/>
              </a:rPr>
              <a:t> </a:t>
            </a:r>
            <a:r>
              <a:rPr lang="ru-RU" sz="1800" dirty="0">
                <a:effectLst/>
                <a:latin typeface="Roboto" panose="02000000000000000000" pitchFamily="2" charset="0"/>
              </a:rPr>
              <a:t>изоляции процессов и ресурсов между различными приложениями и сервисами. </a:t>
            </a:r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59D054-5175-BE44-9E35-2D073D8621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837" t="7727" r="4114" b="2513"/>
          <a:stretch/>
        </p:blipFill>
        <p:spPr>
          <a:xfrm>
            <a:off x="4831404" y="421531"/>
            <a:ext cx="3936460" cy="456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01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BCE87-CD9F-714D-823C-0FF280E13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systemd-nspawn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123F9-A001-7948-830E-F34C0A435A95}"/>
              </a:ext>
            </a:extLst>
          </p:cNvPr>
          <p:cNvSpPr txBox="1"/>
          <p:nvPr/>
        </p:nvSpPr>
        <p:spPr>
          <a:xfrm>
            <a:off x="500550" y="1718553"/>
            <a:ext cx="423357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effectLst/>
                <a:latin typeface="Roboto" panose="02000000000000000000" pitchFamily="2" charset="0"/>
              </a:rPr>
              <a:t>systemd-nspawn</a:t>
            </a:r>
            <a:r>
              <a:rPr lang="en-US" sz="1800" b="1" dirty="0">
                <a:effectLst/>
                <a:latin typeface="Roboto" panose="02000000000000000000" pitchFamily="2" charset="0"/>
              </a:rPr>
              <a:t> </a:t>
            </a:r>
            <a:endParaRPr lang="en-US" dirty="0"/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ru-RU" sz="1800" dirty="0">
                <a:effectLst/>
                <a:latin typeface="Roboto" panose="02000000000000000000" pitchFamily="2" charset="0"/>
              </a:rPr>
              <a:t>это утилита виртуализации на уровне операционной системы</a:t>
            </a:r>
            <a:r>
              <a:rPr lang="en-TR" sz="1800" dirty="0">
                <a:effectLst/>
                <a:latin typeface="Roboto" panose="02000000000000000000" pitchFamily="2" charset="0"/>
              </a:rPr>
              <a:t>, </a:t>
            </a:r>
            <a:r>
              <a:rPr lang="ru-RU" sz="1800" dirty="0">
                <a:effectLst/>
                <a:latin typeface="Roboto" panose="02000000000000000000" pitchFamily="2" charset="0"/>
              </a:rPr>
              <a:t>входящая</a:t>
            </a:r>
            <a:r>
              <a:rPr lang="en-TR" sz="1800" dirty="0">
                <a:effectLst/>
                <a:latin typeface="Roboto" panose="02000000000000000000" pitchFamily="2" charset="0"/>
              </a:rPr>
              <a:t> </a:t>
            </a:r>
            <a:r>
              <a:rPr lang="ru-RU" sz="1800" dirty="0">
                <a:effectLst/>
                <a:latin typeface="Roboto" panose="02000000000000000000" pitchFamily="2" charset="0"/>
              </a:rPr>
              <a:t>в состав системы</a:t>
            </a:r>
            <a:r>
              <a:rPr lang="en-TR" sz="1800" dirty="0">
                <a:effectLst/>
                <a:latin typeface="Roboto" panose="02000000000000000000" pitchFamily="2" charset="0"/>
              </a:rPr>
              <a:t> </a:t>
            </a:r>
            <a:r>
              <a:rPr lang="ru-RU" sz="1800" dirty="0">
                <a:effectLst/>
                <a:latin typeface="Roboto" panose="02000000000000000000" pitchFamily="2" charset="0"/>
              </a:rPr>
              <a:t>инициализации </a:t>
            </a:r>
            <a:r>
              <a:rPr lang="en-US" sz="1800" dirty="0" err="1">
                <a:effectLst/>
                <a:latin typeface="Roboto" panose="02000000000000000000" pitchFamily="2" charset="0"/>
              </a:rPr>
              <a:t>systemd</a:t>
            </a:r>
            <a:r>
              <a:rPr lang="en-US" sz="1800" dirty="0">
                <a:effectLst/>
                <a:latin typeface="Roboto" panose="02000000000000000000" pitchFamily="2" charset="0"/>
              </a:rPr>
              <a:t> </a:t>
            </a:r>
            <a:r>
              <a:rPr lang="ru-RU" sz="1800" dirty="0">
                <a:effectLst/>
                <a:latin typeface="Roboto" panose="02000000000000000000" pitchFamily="2" charset="0"/>
              </a:rPr>
              <a:t>в </a:t>
            </a:r>
            <a:r>
              <a:rPr lang="en-US" sz="1800" dirty="0">
                <a:effectLst/>
                <a:latin typeface="Roboto" panose="02000000000000000000" pitchFamily="2" charset="0"/>
              </a:rPr>
              <a:t>Linux. </a:t>
            </a:r>
            <a:endParaRPr lang="ru-RU" sz="1800" dirty="0">
              <a:effectLst/>
              <a:latin typeface="Roboto" panose="02000000000000000000" pitchFamily="2" charset="0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US" sz="1800" b="1" dirty="0" err="1">
                <a:effectLst/>
                <a:latin typeface="Roboto" panose="02000000000000000000" pitchFamily="2" charset="0"/>
              </a:rPr>
              <a:t>systemd-nspawn</a:t>
            </a:r>
            <a:r>
              <a:rPr lang="en-US" sz="1800" b="1" dirty="0">
                <a:effectLst/>
                <a:latin typeface="Roboto" panose="02000000000000000000" pitchFamily="2" charset="0"/>
              </a:rPr>
              <a:t> </a:t>
            </a:r>
            <a:r>
              <a:rPr lang="ru-RU" sz="1800" dirty="0">
                <a:effectLst/>
                <a:latin typeface="Roboto" panose="02000000000000000000" pitchFamily="2" charset="0"/>
              </a:rPr>
              <a:t>похож на команду </a:t>
            </a:r>
            <a:r>
              <a:rPr lang="en-US" sz="1800" i="1" dirty="0">
                <a:effectLst/>
                <a:latin typeface="Roboto" panose="02000000000000000000" pitchFamily="2" charset="0"/>
              </a:rPr>
              <a:t>chroot</a:t>
            </a:r>
            <a:r>
              <a:rPr lang="en-US" sz="1800" dirty="0">
                <a:effectLst/>
                <a:latin typeface="Roboto" panose="02000000000000000000" pitchFamily="2" charset="0"/>
              </a:rPr>
              <a:t>, </a:t>
            </a:r>
            <a:r>
              <a:rPr lang="ru-RU" sz="1800" dirty="0">
                <a:effectLst/>
                <a:latin typeface="Roboto" panose="02000000000000000000" pitchFamily="2" charset="0"/>
              </a:rPr>
              <a:t>но обеспечивает лучшую изоляцию конте</a:t>
            </a:r>
            <a:r>
              <a:rPr lang="ru-RU" sz="1800" dirty="0">
                <a:latin typeface="Roboto" panose="02000000000000000000" pitchFamily="2" charset="0"/>
              </a:rPr>
              <a:t>й</a:t>
            </a:r>
            <a:r>
              <a:rPr lang="ru-RU" sz="1800" dirty="0">
                <a:effectLst/>
                <a:latin typeface="Roboto" panose="02000000000000000000" pitchFamily="2" charset="0"/>
              </a:rPr>
              <a:t>нера от хост системы</a:t>
            </a:r>
            <a:endParaRPr lang="ru-RU" dirty="0">
              <a:effectLst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1A320-59CD-714C-A35F-3D4591921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811" y="1579780"/>
            <a:ext cx="4383339" cy="296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951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126C46-A300-6143-BEA7-4184EAB8E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23" y="0"/>
            <a:ext cx="4715078" cy="13152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BB5BB4-3C47-3B4C-996D-763398AFF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752" y="994755"/>
            <a:ext cx="4961091" cy="38958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050502-BC52-BD48-87D8-58E9BC55FBA1}"/>
              </a:ext>
            </a:extLst>
          </p:cNvPr>
          <p:cNvSpPr txBox="1"/>
          <p:nvPr/>
        </p:nvSpPr>
        <p:spPr>
          <a:xfrm>
            <a:off x="557719" y="1979518"/>
            <a:ext cx="26783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effectLst/>
                <a:latin typeface="Roboto" panose="02000000000000000000" pitchFamily="2" charset="0"/>
              </a:rPr>
              <a:t>podman</a:t>
            </a:r>
            <a:r>
              <a:rPr lang="en-US" sz="1800" b="1" dirty="0">
                <a:effectLst/>
                <a:latin typeface="Roboto" panose="02000000000000000000" pitchFamily="2" charset="0"/>
              </a:rPr>
              <a:t> </a:t>
            </a:r>
            <a:endParaRPr lang="ru-RU" sz="1800" b="1" dirty="0">
              <a:effectLst/>
              <a:latin typeface="Roboto" panose="02000000000000000000" pitchFamily="2" charset="0"/>
            </a:endParaRPr>
          </a:p>
          <a:p>
            <a:endParaRPr lang="en-US" dirty="0"/>
          </a:p>
          <a:p>
            <a:r>
              <a:rPr lang="en-US" sz="1800" dirty="0">
                <a:effectLst/>
                <a:latin typeface="Roboto" panose="02000000000000000000" pitchFamily="2" charset="0"/>
              </a:rPr>
              <a:t>- </a:t>
            </a:r>
            <a:r>
              <a:rPr lang="ru-RU" sz="1800" dirty="0">
                <a:effectLst/>
                <a:latin typeface="Roboto" panose="02000000000000000000" pitchFamily="2" charset="0"/>
              </a:rPr>
              <a:t>это утилита для</a:t>
            </a:r>
            <a:r>
              <a:rPr lang="en-TR" sz="1800" dirty="0">
                <a:effectLst/>
                <a:latin typeface="Roboto" panose="02000000000000000000" pitchFamily="2" charset="0"/>
              </a:rPr>
              <a:t> </a:t>
            </a:r>
            <a:r>
              <a:rPr lang="ru-RU" sz="1800" dirty="0">
                <a:effectLst/>
                <a:latin typeface="Roboto" panose="02000000000000000000" pitchFamily="2" charset="0"/>
              </a:rPr>
              <a:t>управления</a:t>
            </a:r>
            <a:r>
              <a:rPr lang="en-TR" sz="1800" dirty="0">
                <a:effectLst/>
                <a:latin typeface="Roboto" panose="02000000000000000000" pitchFamily="2" charset="0"/>
              </a:rPr>
              <a:t> </a:t>
            </a:r>
            <a:r>
              <a:rPr lang="ru-RU" sz="1800" dirty="0">
                <a:effectLst/>
                <a:latin typeface="Roboto" panose="02000000000000000000" pitchFamily="2" charset="0"/>
              </a:rPr>
              <a:t>контейнерами на базе </a:t>
            </a:r>
            <a:r>
              <a:rPr lang="en-US" sz="1800" dirty="0">
                <a:effectLst/>
                <a:latin typeface="Roboto" panose="02000000000000000000" pitchFamily="2" charset="0"/>
              </a:rPr>
              <a:t>Linux, </a:t>
            </a:r>
            <a:r>
              <a:rPr lang="ru-RU" sz="1800" dirty="0">
                <a:effectLst/>
                <a:latin typeface="Roboto" panose="02000000000000000000" pitchFamily="2" charset="0"/>
              </a:rPr>
              <a:t>которая</a:t>
            </a:r>
            <a:r>
              <a:rPr lang="en-TR" sz="1800" dirty="0">
                <a:effectLst/>
                <a:latin typeface="Roboto" panose="02000000000000000000" pitchFamily="2" charset="0"/>
              </a:rPr>
              <a:t> </a:t>
            </a:r>
            <a:r>
              <a:rPr lang="ru-RU" sz="1800" dirty="0">
                <a:effectLst/>
                <a:latin typeface="Roboto" panose="02000000000000000000" pitchFamily="2" charset="0"/>
              </a:rPr>
              <a:t>является</a:t>
            </a:r>
            <a:r>
              <a:rPr lang="en-TR" sz="1800" dirty="0">
                <a:effectLst/>
                <a:latin typeface="Roboto" panose="02000000000000000000" pitchFamily="2" charset="0"/>
              </a:rPr>
              <a:t> </a:t>
            </a:r>
            <a:r>
              <a:rPr lang="ru-RU" sz="1800" dirty="0">
                <a:effectLst/>
                <a:latin typeface="Roboto" panose="02000000000000000000" pitchFamily="2" charset="0"/>
              </a:rPr>
              <a:t>альтернативой </a:t>
            </a:r>
            <a:r>
              <a:rPr lang="en-US" sz="1800" dirty="0">
                <a:effectLst/>
                <a:latin typeface="Roboto" panose="02000000000000000000" pitchFamily="2" charset="0"/>
              </a:rPr>
              <a:t>Docker.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709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9A2B05-3E77-624B-83E1-87ED35DFC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6" y="128323"/>
            <a:ext cx="3391711" cy="8055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D6A556-7999-684B-B20C-8C0103FF5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06" y="1120437"/>
            <a:ext cx="3454400" cy="3175000"/>
          </a:xfrm>
          <a:prstGeom prst="rect">
            <a:avLst/>
          </a:prstGeom>
        </p:spPr>
      </p:pic>
      <p:pic>
        <p:nvPicPr>
          <p:cNvPr id="6" name="Google Shape;245;p40">
            <a:extLst>
              <a:ext uri="{FF2B5EF4-FFF2-40B4-BE49-F238E27FC236}">
                <a16:creationId xmlns:a16="http://schemas.microsoft.com/office/drawing/2014/main" id="{778E4B63-E93A-5B4E-AA45-CDB1E2F8B2B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32136" y="1738008"/>
            <a:ext cx="5025958" cy="24406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7433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BB36FD-8933-EA4F-8648-6AF881E90D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57"/>
          <a:stretch/>
        </p:blipFill>
        <p:spPr>
          <a:xfrm>
            <a:off x="0" y="0"/>
            <a:ext cx="91704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18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3200"/>
              <a:t>Docker</a:t>
            </a:r>
            <a:endParaRPr/>
          </a:p>
        </p:txBody>
      </p:sp>
      <p:sp>
        <p:nvSpPr>
          <p:cNvPr id="233" name="Google Shape;233;p38"/>
          <p:cNvSpPr txBox="1"/>
          <p:nvPr/>
        </p:nvSpPr>
        <p:spPr>
          <a:xfrm>
            <a:off x="500550" y="1426624"/>
            <a:ext cx="6997530" cy="3288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55600" marR="40132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ru-RU" sz="22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Абстракция от </a:t>
            </a:r>
            <a:r>
              <a:rPr lang="ru-RU" sz="22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host</a:t>
            </a:r>
            <a:r>
              <a:rPr lang="ru-RU" sz="22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-системы</a:t>
            </a:r>
            <a:endParaRPr sz="22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55600" marR="40132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ru-RU" sz="22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Легковесные изолированные окружения</a:t>
            </a:r>
            <a:endParaRPr sz="22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55600" marR="40132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ru-RU" sz="22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Общие слои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2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образов и</a:t>
            </a:r>
            <a:r>
              <a:rPr lang="ru-RU" sz="22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файловой системы</a:t>
            </a:r>
            <a:endParaRPr sz="22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55600" marR="40132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ru-RU" sz="22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Компоновка и предсказуемость</a:t>
            </a:r>
            <a:endParaRPr sz="22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55600" marR="5080" lvl="0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ru-RU" sz="22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Простое управления зависимостями</a:t>
            </a:r>
            <a:endParaRPr sz="22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55600" marR="5080" lvl="0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ru-RU" sz="22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Дистрибуцию и тиражируемость</a:t>
            </a:r>
            <a:endParaRPr sz="22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55600" marR="5080" lvl="0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ru-RU" sz="22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Стандартизация описания окружения, сборки</a:t>
            </a:r>
            <a:endParaRPr sz="22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55600" marR="5080" lvl="0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ru-RU" sz="22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Воспроизводимость</a:t>
            </a:r>
            <a:endParaRPr sz="22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2DDA54-EBBA-8348-B165-AF9DA099F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616" y="339913"/>
            <a:ext cx="1892834" cy="156421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3200"/>
              <a:t>Docker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93DF6D-C83E-DF4F-8188-173B55EBC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676" y="909400"/>
            <a:ext cx="4812625" cy="39547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3200"/>
              <a:t>Docker namespaces</a:t>
            </a:r>
            <a:endParaRPr/>
          </a:p>
        </p:txBody>
      </p:sp>
      <p:sp>
        <p:nvSpPr>
          <p:cNvPr id="257" name="Google Shape;257;p42"/>
          <p:cNvSpPr txBox="1"/>
          <p:nvPr/>
        </p:nvSpPr>
        <p:spPr>
          <a:xfrm>
            <a:off x="357878" y="1900420"/>
            <a:ext cx="4622684" cy="245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Изоляция окружения</a:t>
            </a:r>
            <a:endParaRPr sz="20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Индивидуальный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namespace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для каждого контейнера</a:t>
            </a:r>
            <a:r>
              <a:rPr lang="en-US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Pid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mount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etc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0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amespace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прекращает свое существование после  окончания работы PID1</a:t>
            </a:r>
            <a:endParaRPr sz="20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D24100-ECFE-0641-8105-5519C575A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529" y="1493617"/>
            <a:ext cx="3811621" cy="285871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title"/>
          </p:nvPr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2100"/>
              <a:t>Проверить, идет ли запись</a:t>
            </a:r>
            <a:endParaRPr sz="2100"/>
          </a:p>
        </p:txBody>
      </p:sp>
      <p:sp>
        <p:nvSpPr>
          <p:cNvPr id="132" name="Google Shape;132;p31"/>
          <p:cNvSpPr txBox="1">
            <a:spLocks noGrp="1"/>
          </p:cNvSpPr>
          <p:nvPr>
            <p:ph type="title"/>
          </p:nvPr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000"/>
              <a:t>Меня хорошо видно</a:t>
            </a:r>
            <a:endParaRPr sz="4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4000"/>
              <a:t>&amp;&amp; слышно?</a:t>
            </a:r>
            <a:endParaRPr sz="4000"/>
          </a:p>
        </p:txBody>
      </p:sp>
      <p:pic>
        <p:nvPicPr>
          <p:cNvPr id="133" name="Google Shape;133;p31"/>
          <p:cNvPicPr preferRelativeResize="0"/>
          <p:nvPr/>
        </p:nvPicPr>
        <p:blipFill rotWithShape="1">
          <a:blip r:embed="rId3">
            <a:alphaModFix/>
          </a:blip>
          <a:srcRect l="99" r="98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2375" y="3520050"/>
            <a:ext cx="525600" cy="5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1"/>
          <p:cNvSpPr txBox="1"/>
          <p:nvPr/>
        </p:nvSpPr>
        <p:spPr>
          <a:xfrm>
            <a:off x="1514225" y="34596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Ставим “+”, если все хорошо</a:t>
            </a:r>
            <a:b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“-”, если есть проблемы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3200"/>
              <a:t>Docker cgroups</a:t>
            </a:r>
            <a:endParaRPr/>
          </a:p>
        </p:txBody>
      </p:sp>
      <p:sp>
        <p:nvSpPr>
          <p:cNvPr id="263" name="Google Shape;263;p43"/>
          <p:cNvSpPr txBox="1"/>
          <p:nvPr/>
        </p:nvSpPr>
        <p:spPr>
          <a:xfrm>
            <a:off x="500550" y="1346630"/>
            <a:ext cx="3396999" cy="3639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55600" marR="508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Использование контейнерами общих ресурсов</a:t>
            </a:r>
            <a:endParaRPr lang="en-US"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55600" marR="508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Огранич</a:t>
            </a: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ение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доступа к ресурсам (в </a:t>
            </a:r>
            <a:r>
              <a:rPr lang="ru-RU" sz="16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т.ч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устройствам)</a:t>
            </a:r>
          </a:p>
          <a:p>
            <a:pPr marL="355600" marR="508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Ограничение доступа к системным вызовам</a:t>
            </a:r>
            <a:endParaRPr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55600" marR="508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Управление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ресурсами:</a:t>
            </a:r>
          </a:p>
          <a:p>
            <a:pPr marL="666750" marR="5080" lvl="2" indent="-342900">
              <a:buSzPts val="2400"/>
              <a:buFont typeface="System Font Regular"/>
              <a:buChar char="−"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CPU, </a:t>
            </a:r>
          </a:p>
          <a:p>
            <a:pPr marL="666750" marR="5080" lvl="2" indent="-342900">
              <a:buSzPts val="2400"/>
              <a:buFont typeface="System Font Regular"/>
              <a:buChar char="−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memory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</a:p>
          <a:p>
            <a:pPr marL="666750" marR="5080" lvl="2" indent="-342900">
              <a:buSzPts val="2400"/>
              <a:buFont typeface="System Font Regular"/>
              <a:buChar char="−"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IO, </a:t>
            </a:r>
          </a:p>
          <a:p>
            <a:pPr marL="666750" marR="5080" lvl="2" indent="-342900">
              <a:buSzPts val="2400"/>
              <a:buFont typeface="System Font Regular"/>
              <a:buChar char="−"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etc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F5C44E-DFDB-9E46-ABEB-EE69D6F8B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756" y="1519903"/>
            <a:ext cx="4881394" cy="3292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06BB8-A721-B14F-A3A6-CBAF857E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Unionfs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9CEF88-892F-784A-B9A1-77B3AAE0E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09" y="1900777"/>
            <a:ext cx="5918200" cy="1816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A5CB7-32DF-5C41-BFAF-FB6343863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825" y="1900777"/>
            <a:ext cx="2421466" cy="1816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61A723CE-A302-844F-82AA-3BB56E917E76}"/>
              </a:ext>
            </a:extLst>
          </p:cNvPr>
          <p:cNvSpPr/>
          <p:nvPr/>
        </p:nvSpPr>
        <p:spPr>
          <a:xfrm>
            <a:off x="6105909" y="2708307"/>
            <a:ext cx="356681" cy="201039"/>
          </a:xfrm>
          <a:prstGeom prst="rightArrow">
            <a:avLst>
              <a:gd name="adj1" fmla="val 50000"/>
              <a:gd name="adj2" fmla="val 82787"/>
            </a:avLst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AFA577-CE75-914F-830F-632001A079B9}"/>
              </a:ext>
            </a:extLst>
          </p:cNvPr>
          <p:cNvSpPr/>
          <p:nvPr/>
        </p:nvSpPr>
        <p:spPr>
          <a:xfrm>
            <a:off x="3780817" y="2571750"/>
            <a:ext cx="473413" cy="337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3118B2-05DE-6444-A3C5-E868C072F600}"/>
              </a:ext>
            </a:extLst>
          </p:cNvPr>
          <p:cNvSpPr/>
          <p:nvPr/>
        </p:nvSpPr>
        <p:spPr>
          <a:xfrm>
            <a:off x="1698916" y="2565449"/>
            <a:ext cx="473413" cy="337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6EAD1A59-18D4-D64E-8E2F-E38ED99ED8D1}"/>
              </a:ext>
            </a:extLst>
          </p:cNvPr>
          <p:cNvSpPr/>
          <p:nvPr/>
        </p:nvSpPr>
        <p:spPr>
          <a:xfrm>
            <a:off x="3933666" y="2708307"/>
            <a:ext cx="356681" cy="201039"/>
          </a:xfrm>
          <a:prstGeom prst="rightArrow">
            <a:avLst>
              <a:gd name="adj1" fmla="val 50000"/>
              <a:gd name="adj2" fmla="val 82787"/>
            </a:avLst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B16F702A-752A-2A40-99E2-924CA6631C85}"/>
              </a:ext>
            </a:extLst>
          </p:cNvPr>
          <p:cNvSpPr/>
          <p:nvPr/>
        </p:nvSpPr>
        <p:spPr>
          <a:xfrm>
            <a:off x="1827221" y="2708307"/>
            <a:ext cx="356681" cy="201039"/>
          </a:xfrm>
          <a:prstGeom prst="rightArrow">
            <a:avLst>
              <a:gd name="adj1" fmla="val 50000"/>
              <a:gd name="adj2" fmla="val 82787"/>
            </a:avLst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45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3200"/>
              <a:t>Docker unionfs</a:t>
            </a:r>
            <a:endParaRPr/>
          </a:p>
        </p:txBody>
      </p:sp>
      <p:pic>
        <p:nvPicPr>
          <p:cNvPr id="269" name="Google Shape;269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601" y="1135380"/>
            <a:ext cx="6944797" cy="3601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3200"/>
              <a:t>Docker unionfs</a:t>
            </a:r>
            <a:endParaRPr/>
          </a:p>
        </p:txBody>
      </p:sp>
      <p:pic>
        <p:nvPicPr>
          <p:cNvPr id="275" name="Google Shape;275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252" y="1063464"/>
            <a:ext cx="7583496" cy="3604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3200" dirty="0" err="1"/>
              <a:t>Docker</a:t>
            </a:r>
            <a:r>
              <a:rPr lang="ru-RU" sz="3200" dirty="0"/>
              <a:t> </a:t>
            </a:r>
            <a:r>
              <a:rPr lang="ru-RU" sz="3200" dirty="0" err="1"/>
              <a:t>unionfs</a:t>
            </a:r>
            <a:r>
              <a:rPr lang="ru-RU" sz="3200" dirty="0"/>
              <a:t> - пример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F82EEB-78D6-9A44-AB4C-531FF258A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50" y="945856"/>
            <a:ext cx="4147942" cy="40355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F13DD4-8BB6-AC4C-959B-5334AD2F0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307" y="945856"/>
            <a:ext cx="3684081" cy="674043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9ACCFC8-205B-174F-BE97-4BF99330F254}"/>
              </a:ext>
            </a:extLst>
          </p:cNvPr>
          <p:cNvSpPr/>
          <p:nvPr/>
        </p:nvSpPr>
        <p:spPr>
          <a:xfrm>
            <a:off x="4648492" y="1159457"/>
            <a:ext cx="649840" cy="460442"/>
          </a:xfrm>
          <a:custGeom>
            <a:avLst/>
            <a:gdLst>
              <a:gd name="connsiteX0" fmla="*/ 0 w 642026"/>
              <a:gd name="connsiteY0" fmla="*/ 460442 h 460442"/>
              <a:gd name="connsiteX1" fmla="*/ 6486 w 642026"/>
              <a:gd name="connsiteY1" fmla="*/ 0 h 460442"/>
              <a:gd name="connsiteX2" fmla="*/ 642026 w 642026"/>
              <a:gd name="connsiteY2" fmla="*/ 6485 h 460442"/>
              <a:gd name="connsiteX3" fmla="*/ 642026 w 642026"/>
              <a:gd name="connsiteY3" fmla="*/ 201038 h 460442"/>
              <a:gd name="connsiteX4" fmla="*/ 0 w 642026"/>
              <a:gd name="connsiteY4" fmla="*/ 460442 h 460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2026" h="460442">
                <a:moveTo>
                  <a:pt x="0" y="460442"/>
                </a:moveTo>
                <a:lnTo>
                  <a:pt x="6486" y="0"/>
                </a:lnTo>
                <a:lnTo>
                  <a:pt x="642026" y="6485"/>
                </a:lnTo>
                <a:lnTo>
                  <a:pt x="642026" y="201038"/>
                </a:lnTo>
                <a:lnTo>
                  <a:pt x="0" y="46044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8C5AD5CB-11F1-AE42-BB72-C2C53A0A4757}"/>
              </a:ext>
            </a:extLst>
          </p:cNvPr>
          <p:cNvSpPr/>
          <p:nvPr/>
        </p:nvSpPr>
        <p:spPr>
          <a:xfrm>
            <a:off x="4647828" y="1371600"/>
            <a:ext cx="649840" cy="3584575"/>
          </a:xfrm>
          <a:custGeom>
            <a:avLst/>
            <a:gdLst>
              <a:gd name="connsiteX0" fmla="*/ 0 w 648511"/>
              <a:gd name="connsiteY0" fmla="*/ 259405 h 3579779"/>
              <a:gd name="connsiteX1" fmla="*/ 648511 w 648511"/>
              <a:gd name="connsiteY1" fmla="*/ 0 h 3579779"/>
              <a:gd name="connsiteX2" fmla="*/ 648511 w 648511"/>
              <a:gd name="connsiteY2" fmla="*/ 201039 h 3579779"/>
              <a:gd name="connsiteX3" fmla="*/ 0 w 648511"/>
              <a:gd name="connsiteY3" fmla="*/ 3579779 h 3579779"/>
              <a:gd name="connsiteX4" fmla="*/ 0 w 648511"/>
              <a:gd name="connsiteY4" fmla="*/ 259405 h 357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511" h="3579779">
                <a:moveTo>
                  <a:pt x="0" y="259405"/>
                </a:moveTo>
                <a:lnTo>
                  <a:pt x="648511" y="0"/>
                </a:lnTo>
                <a:lnTo>
                  <a:pt x="648511" y="201039"/>
                </a:lnTo>
                <a:lnTo>
                  <a:pt x="0" y="3579779"/>
                </a:lnTo>
                <a:lnTo>
                  <a:pt x="0" y="259405"/>
                </a:lnTo>
                <a:close/>
              </a:path>
            </a:pathLst>
          </a:custGeom>
          <a:solidFill>
            <a:srgbClr val="E5F3FD"/>
          </a:solidFill>
          <a:ln w="6350">
            <a:solidFill>
              <a:srgbClr val="0B88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E1384FDB-DE68-0644-B3B1-BAF7AC4620C2}"/>
              </a:ext>
            </a:extLst>
          </p:cNvPr>
          <p:cNvSpPr/>
          <p:nvPr/>
        </p:nvSpPr>
        <p:spPr>
          <a:xfrm>
            <a:off x="505048" y="1630265"/>
            <a:ext cx="4143443" cy="3351106"/>
          </a:xfrm>
          <a:custGeom>
            <a:avLst/>
            <a:gdLst>
              <a:gd name="connsiteX0" fmla="*/ 4146697 w 4152013"/>
              <a:gd name="connsiteY0" fmla="*/ 0 h 3354572"/>
              <a:gd name="connsiteX1" fmla="*/ 5316 w 4152013"/>
              <a:gd name="connsiteY1" fmla="*/ 21265 h 3354572"/>
              <a:gd name="connsiteX2" fmla="*/ 0 w 4152013"/>
              <a:gd name="connsiteY2" fmla="*/ 3354572 h 3354572"/>
              <a:gd name="connsiteX3" fmla="*/ 4152013 w 4152013"/>
              <a:gd name="connsiteY3" fmla="*/ 3338623 h 3354572"/>
              <a:gd name="connsiteX4" fmla="*/ 4146697 w 4152013"/>
              <a:gd name="connsiteY4" fmla="*/ 0 h 3354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2013" h="3354572">
                <a:moveTo>
                  <a:pt x="4146697" y="0"/>
                </a:moveTo>
                <a:lnTo>
                  <a:pt x="5316" y="21265"/>
                </a:lnTo>
                <a:lnTo>
                  <a:pt x="0" y="3354572"/>
                </a:lnTo>
                <a:lnTo>
                  <a:pt x="4152013" y="3338623"/>
                </a:lnTo>
                <a:lnTo>
                  <a:pt x="4146697" y="0"/>
                </a:lnTo>
                <a:close/>
              </a:path>
            </a:pathLst>
          </a:custGeom>
          <a:noFill/>
          <a:ln w="6350">
            <a:solidFill>
              <a:srgbClr val="0B88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A32A5-3672-274A-A362-A9D559202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data volumes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BFB817-282D-8B4A-84AA-8395CF332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373" y="330724"/>
            <a:ext cx="2275077" cy="14198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D181DA-8D45-8A46-A1A9-CB9E65C8BF67}"/>
              </a:ext>
            </a:extLst>
          </p:cNvPr>
          <p:cNvSpPr txBox="1"/>
          <p:nvPr/>
        </p:nvSpPr>
        <p:spPr>
          <a:xfrm>
            <a:off x="500549" y="1176211"/>
            <a:ext cx="5356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effectLst/>
                <a:latin typeface="Roboto" panose="02000000000000000000" pitchFamily="2" charset="0"/>
              </a:rPr>
              <a:t>Позволяют отделить</a:t>
            </a:r>
            <a:r>
              <a:rPr lang="en-TR" sz="1800" dirty="0">
                <a:effectLst/>
                <a:latin typeface="Roboto" panose="02000000000000000000" pitchFamily="2" charset="0"/>
              </a:rPr>
              <a:t> </a:t>
            </a:r>
            <a:r>
              <a:rPr lang="ru-RU" sz="1800" dirty="0">
                <a:effectLst/>
                <a:latin typeface="Roboto" panose="02000000000000000000" pitchFamily="2" charset="0"/>
              </a:rPr>
              <a:t>жизненный цикл данных, которые он в себе хранит, от жизни самого контейнера, который эти данные создал 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C88931-1B66-8B4F-B3CB-224CA43C6855}"/>
              </a:ext>
            </a:extLst>
          </p:cNvPr>
          <p:cNvSpPr txBox="1"/>
          <p:nvPr/>
        </p:nvSpPr>
        <p:spPr>
          <a:xfrm>
            <a:off x="500549" y="1999730"/>
            <a:ext cx="81916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Типы </a:t>
            </a:r>
            <a:r>
              <a:rPr lang="en-US" b="1" dirty="0"/>
              <a:t>volumes</a:t>
            </a:r>
            <a:endParaRPr lang="ru-RU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Volumes - </a:t>
            </a:r>
            <a:r>
              <a:rPr lang="ru-RU" dirty="0"/>
              <a:t>тома управляемые </a:t>
            </a:r>
            <a:r>
              <a:rPr lang="en-US" dirty="0"/>
              <a:t>Docker'</a:t>
            </a:r>
            <a:r>
              <a:rPr lang="ru-RU" dirty="0"/>
              <a:t>ом. Другие процессы</a:t>
            </a:r>
            <a:r>
              <a:rPr lang="en-US" dirty="0"/>
              <a:t> </a:t>
            </a:r>
            <a:r>
              <a:rPr lang="ru-RU" dirty="0"/>
              <a:t>не должны</a:t>
            </a:r>
            <a:r>
              <a:rPr lang="en-US" dirty="0"/>
              <a:t> </a:t>
            </a:r>
            <a:r>
              <a:rPr lang="ru-RU" dirty="0"/>
              <a:t>иметь</a:t>
            </a:r>
            <a:r>
              <a:rPr lang="en-US" dirty="0"/>
              <a:t> </a:t>
            </a:r>
            <a:r>
              <a:rPr lang="ru-RU" dirty="0"/>
              <a:t>к ним доступ;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Bind mount - </a:t>
            </a:r>
            <a:r>
              <a:rPr lang="ru-RU" dirty="0"/>
              <a:t>директории в файловой системе. Любой процесс может получить</a:t>
            </a:r>
            <a:r>
              <a:rPr lang="en-US" dirty="0"/>
              <a:t> </a:t>
            </a:r>
            <a:r>
              <a:rPr lang="ru-RU" dirty="0"/>
              <a:t>к ним доступ;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tmpfs</a:t>
            </a:r>
            <a:r>
              <a:rPr lang="en-US" dirty="0"/>
              <a:t> - </a:t>
            </a:r>
            <a:r>
              <a:rPr lang="ru-RU" dirty="0"/>
              <a:t>тома расположенные в памяти хоста. Никогда не записываются</a:t>
            </a:r>
            <a:r>
              <a:rPr lang="en-US" dirty="0"/>
              <a:t> </a:t>
            </a:r>
            <a:r>
              <a:rPr lang="ru-RU" dirty="0"/>
              <a:t>на диск.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1F4648-9C56-304A-A5FD-6170525BC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019" y="3096282"/>
            <a:ext cx="4614747" cy="190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53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A32A5-3672-274A-A362-A9D559202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data volumes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85262C-0B41-CD4F-8657-4C7268B35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66" y="1426624"/>
            <a:ext cx="6757481" cy="33899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BFB817-282D-8B4A-84AA-8395CF332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373" y="330724"/>
            <a:ext cx="2275077" cy="141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11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3200"/>
              <a:t>Docker сеть Bridge network</a:t>
            </a:r>
            <a:endParaRPr/>
          </a:p>
        </p:txBody>
      </p:sp>
      <p:sp>
        <p:nvSpPr>
          <p:cNvPr id="328" name="Google Shape;328;p53"/>
          <p:cNvSpPr txBox="1"/>
          <p:nvPr/>
        </p:nvSpPr>
        <p:spPr>
          <a:xfrm>
            <a:off x="311700" y="1445980"/>
            <a:ext cx="8142900" cy="133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98450" marR="5080" lvl="0" indent="-285750" algn="l" rtl="0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Если нужно отделить контейнер или группу контейнеров</a:t>
            </a:r>
            <a:endParaRPr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98450" marR="5080" lvl="0" indent="-285750" algn="l" rtl="0">
              <a:lnSpc>
                <a:spcPct val="100699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Контейнер может быть подключен к нескольким </a:t>
            </a:r>
            <a:r>
              <a:rPr lang="ru-RU" sz="16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Bridge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сетям (без рестарта)</a:t>
            </a:r>
            <a:endParaRPr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98450" marR="2011045" lvl="0" indent="-285750" algn="l" rtl="0">
              <a:lnSpc>
                <a:spcPct val="100699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Работает </a:t>
            </a:r>
            <a:r>
              <a:rPr lang="ru-RU" sz="16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Service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6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Discovery</a:t>
            </a:r>
            <a:endParaRPr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98450" marR="2011045" lvl="0" indent="-285750" algn="l" rtl="0">
              <a:lnSpc>
                <a:spcPct val="100699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Произвольные диапазоны IP-адресов</a:t>
            </a:r>
            <a:endParaRPr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Google Shape;334;p54">
            <a:extLst>
              <a:ext uri="{FF2B5EF4-FFF2-40B4-BE49-F238E27FC236}">
                <a16:creationId xmlns:a16="http://schemas.microsoft.com/office/drawing/2014/main" id="{F4932ED1-CB98-1B4B-92B9-CE75D16FFA2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1710" y="2360580"/>
            <a:ext cx="4150590" cy="234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AA39B-462B-8A4F-B353-676585F8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port mapping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192002-1F03-3A41-B2A3-B7F092B66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50" y="1974273"/>
            <a:ext cx="4564008" cy="2574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913F86-4620-B94F-AB61-7A07765691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6" r="10188"/>
          <a:stretch/>
        </p:blipFill>
        <p:spPr>
          <a:xfrm>
            <a:off x="5395975" y="1426624"/>
            <a:ext cx="3625175" cy="32661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AB85C4-C561-5548-A2AA-3A6A9DAE968B}"/>
              </a:ext>
            </a:extLst>
          </p:cNvPr>
          <p:cNvSpPr txBox="1"/>
          <p:nvPr/>
        </p:nvSpPr>
        <p:spPr>
          <a:xfrm>
            <a:off x="966281" y="1392671"/>
            <a:ext cx="3116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docker run –p 8080:80 –p 6603:3306</a:t>
            </a:r>
          </a:p>
        </p:txBody>
      </p:sp>
    </p:spTree>
    <p:extLst>
      <p:ext uri="{BB962C8B-B14F-4D97-AF65-F5344CB8AC3E}">
        <p14:creationId xmlns:p14="http://schemas.microsoft.com/office/powerpoint/2010/main" val="3983657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3200" dirty="0" err="1"/>
              <a:t>Docker</a:t>
            </a:r>
            <a:r>
              <a:rPr lang="en-US" sz="3200" dirty="0"/>
              <a:t> hub</a:t>
            </a:r>
            <a:endParaRPr dirty="0"/>
          </a:p>
        </p:txBody>
      </p:sp>
      <p:sp>
        <p:nvSpPr>
          <p:cNvPr id="321" name="Google Shape;321;p52"/>
          <p:cNvSpPr txBox="1"/>
          <p:nvPr/>
        </p:nvSpPr>
        <p:spPr>
          <a:xfrm>
            <a:off x="500550" y="1426624"/>
            <a:ext cx="595884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Так называемый приватный “репозиторий” для хранения image.</a:t>
            </a:r>
            <a:endParaRPr sz="2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ru-RU"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Docker hub, Private registry, Docker Store</a:t>
            </a:r>
            <a:endParaRPr sz="2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2" name="Google Shape;322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968" y="3167815"/>
            <a:ext cx="8839182" cy="1356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Advanced</a:t>
            </a:r>
            <a:br>
              <a:rPr lang="en-US" dirty="0"/>
            </a:br>
            <a:r>
              <a:rPr lang="en-US" sz="3200" b="1" dirty="0">
                <a:latin typeface="Roboto"/>
                <a:ea typeface="Roboto"/>
                <a:cs typeface="Roboto"/>
                <a:sym typeface="Roboto"/>
              </a:rPr>
              <a:t>Docker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209" name="Google Shape;209;p48"/>
          <p:cNvSpPr txBox="1">
            <a:spLocks noGrp="1"/>
          </p:cNvSpPr>
          <p:nvPr>
            <p:ph type="subTitle" idx="3"/>
          </p:nvPr>
        </p:nvSpPr>
        <p:spPr>
          <a:xfrm>
            <a:off x="3082400" y="2701811"/>
            <a:ext cx="5095500" cy="19848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 –</a:t>
            </a:r>
            <a:r>
              <a:rPr lang="en-US" sz="1150" b="1" dirty="0"/>
              <a:t> </a:t>
            </a:r>
            <a:r>
              <a:rPr lang="ru-RU" sz="1150" b="1" dirty="0" err="1"/>
              <a:t>НИИгазэкономика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 в НИИ ПАО Газпром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Анализ временных рядов, эволюционное развитие сложных систем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+7 (916) 156-07-82 (</a:t>
            </a:r>
            <a:r>
              <a:rPr lang="en-US" sz="1150" b="1" dirty="0" err="1"/>
              <a:t>whatsapp</a:t>
            </a:r>
            <a:r>
              <a:rPr lang="en-US" sz="1150" b="1" dirty="0"/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3200" dirty="0" err="1"/>
              <a:t>Docker</a:t>
            </a:r>
            <a:r>
              <a:rPr lang="ru-RU" sz="3200" dirty="0"/>
              <a:t> основные команды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275217-2AAF-7D44-A361-6CFC26D37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7467"/>
            <a:ext cx="9144000" cy="333159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999717-70E2-B247-9C42-40A592F0D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344" y="52025"/>
            <a:ext cx="3488987" cy="1674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92F185-373E-8449-932A-CF8FE6F29825}"/>
              </a:ext>
            </a:extLst>
          </p:cNvPr>
          <p:cNvSpPr txBox="1"/>
          <p:nvPr/>
        </p:nvSpPr>
        <p:spPr>
          <a:xfrm>
            <a:off x="293742" y="1896680"/>
            <a:ext cx="855651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1600" dirty="0"/>
              <a:t>Необходимо управлять </a:t>
            </a:r>
            <a:r>
              <a:rPr lang="ru-RU" sz="1600" dirty="0" err="1"/>
              <a:t>микросервисами</a:t>
            </a:r>
            <a:r>
              <a:rPr lang="ru-RU" sz="1600" dirty="0"/>
              <a:t> в контейнерах и взаимодействиями между ними: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Декларативное описание </a:t>
            </a:r>
            <a:r>
              <a:rPr lang="en-US" sz="1600" dirty="0"/>
              <a:t>Docker </a:t>
            </a:r>
            <a:r>
              <a:rPr lang="ru-RU" sz="1600" dirty="0"/>
              <a:t>инфраструктуры</a:t>
            </a:r>
            <a:r>
              <a:rPr lang="en-US" sz="1600" dirty="0"/>
              <a:t> </a:t>
            </a:r>
            <a:r>
              <a:rPr lang="ru-RU" sz="1600" dirty="0"/>
              <a:t>в </a:t>
            </a:r>
            <a:r>
              <a:rPr lang="en-US" sz="1600" dirty="0"/>
              <a:t>YAML-</a:t>
            </a:r>
            <a:r>
              <a:rPr lang="ru-RU" sz="1600" dirty="0"/>
              <a:t>формате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Dockerfile</a:t>
            </a:r>
            <a:r>
              <a:rPr lang="en-US" sz="1600" dirty="0"/>
              <a:t> – </a:t>
            </a:r>
            <a:r>
              <a:rPr lang="ru-RU" sz="1600" dirty="0"/>
              <a:t>конфигурация</a:t>
            </a:r>
            <a:r>
              <a:rPr lang="en-US" sz="1600" dirty="0"/>
              <a:t> </a:t>
            </a:r>
            <a:r>
              <a:rPr lang="ru-RU" sz="1600" dirty="0"/>
              <a:t>сборки окружения</a:t>
            </a:r>
            <a:r>
              <a:rPr lang="en-US" sz="1600" dirty="0"/>
              <a:t> </a:t>
            </a:r>
            <a:r>
              <a:rPr lang="ru-RU" sz="1600" dirty="0"/>
              <a:t>и приложений в нем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docker-</a:t>
            </a:r>
            <a:r>
              <a:rPr lang="en-US" sz="1600" dirty="0" err="1"/>
              <a:t>compose.yml</a:t>
            </a:r>
            <a:r>
              <a:rPr lang="en-US" sz="1600" dirty="0"/>
              <a:t> - </a:t>
            </a:r>
            <a:r>
              <a:rPr lang="ru-RU" sz="1600" dirty="0"/>
              <a:t>конфигурация</a:t>
            </a:r>
            <a:r>
              <a:rPr lang="en-US" sz="1600" dirty="0"/>
              <a:t> </a:t>
            </a:r>
            <a:r>
              <a:rPr lang="ru-RU" sz="1600" dirty="0"/>
              <a:t>проекта</a:t>
            </a: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Один </a:t>
            </a:r>
            <a:r>
              <a:rPr lang="en-US" sz="1600" dirty="0"/>
              <a:t>docker-</a:t>
            </a:r>
            <a:r>
              <a:rPr lang="en-US" sz="1600" dirty="0" err="1"/>
              <a:t>compose.yml</a:t>
            </a:r>
            <a:r>
              <a:rPr lang="en-US" sz="1600" dirty="0"/>
              <a:t> </a:t>
            </a:r>
            <a:r>
              <a:rPr lang="ru-RU" sz="1600" dirty="0"/>
              <a:t>на все окружения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0737C2-26E2-DA46-9264-40304D4AC36C}"/>
              </a:ext>
            </a:extLst>
          </p:cNvPr>
          <p:cNvSpPr txBox="1"/>
          <p:nvPr/>
        </p:nvSpPr>
        <p:spPr>
          <a:xfrm>
            <a:off x="3774331" y="651187"/>
            <a:ext cx="3926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/>
              <a:t>Управление </a:t>
            </a:r>
            <a:r>
              <a:rPr lang="ru-RU" sz="1800" dirty="0" err="1"/>
              <a:t>многоконтейнерными</a:t>
            </a:r>
            <a:r>
              <a:rPr lang="ru-RU" sz="1800" dirty="0"/>
              <a:t> </a:t>
            </a:r>
          </a:p>
          <a:p>
            <a:r>
              <a:rPr lang="ru-RU" sz="1800" dirty="0"/>
              <a:t>приложениями</a:t>
            </a:r>
            <a:endParaRPr lang="en-US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7CFC9E-CC75-E94C-A321-6E8E04B17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3865550"/>
            <a:ext cx="4723590" cy="101545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4900" dirty="0"/>
              <a:t>Сборка образа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17638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ED4208-3E5D-FA45-8214-CE2617875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9A400F-297B-424F-A8D9-6882E5C55D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76" b="13119"/>
          <a:stretch/>
        </p:blipFill>
        <p:spPr>
          <a:xfrm>
            <a:off x="3702996" y="155643"/>
            <a:ext cx="5146736" cy="11932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387B8D-A71B-1B4E-8C7B-B50EB6D15712}"/>
              </a:ext>
            </a:extLst>
          </p:cNvPr>
          <p:cNvSpPr txBox="1"/>
          <p:nvPr/>
        </p:nvSpPr>
        <p:spPr>
          <a:xfrm>
            <a:off x="300048" y="1601705"/>
            <a:ext cx="412928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Roboto" panose="02000000000000000000" pitchFamily="2" charset="0"/>
              </a:rPr>
              <a:t>Текстов</a:t>
            </a:r>
            <a:r>
              <a:rPr lang="ru-RU" sz="2000" dirty="0">
                <a:latin typeface="Roboto" panose="02000000000000000000" pitchFamily="2" charset="0"/>
              </a:rPr>
              <a:t>ый</a:t>
            </a:r>
            <a:r>
              <a:rPr lang="ru-RU" sz="2000" dirty="0">
                <a:effectLst/>
                <a:latin typeface="Roboto" panose="02000000000000000000" pitchFamily="2" charset="0"/>
              </a:rPr>
              <a:t> файл с </a:t>
            </a:r>
            <a:r>
              <a:rPr lang="en-US" sz="2000" dirty="0">
                <a:effectLst/>
                <a:latin typeface="Roboto" panose="02000000000000000000" pitchFamily="2" charset="0"/>
              </a:rPr>
              <a:t>build </a:t>
            </a:r>
            <a:r>
              <a:rPr lang="ru-RU" sz="2000" dirty="0">
                <a:effectLst/>
                <a:latin typeface="Roboto" panose="02000000000000000000" pitchFamily="2" charset="0"/>
              </a:rPr>
              <a:t>инструкциями </a:t>
            </a:r>
            <a:endParaRPr lang="ru-RU" sz="1600" dirty="0">
              <a:effectLst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Roboto" panose="02000000000000000000" pitchFamily="2" charset="0"/>
              </a:rPr>
              <a:t>Инструкции декларативно описывают </a:t>
            </a:r>
            <a:r>
              <a:rPr lang="en-US" sz="2000" dirty="0">
                <a:effectLst/>
                <a:latin typeface="Roboto" panose="02000000000000000000" pitchFamily="2" charset="0"/>
              </a:rPr>
              <a:t>image </a:t>
            </a:r>
            <a:endParaRPr lang="en-US" sz="1600" dirty="0">
              <a:effectLst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Roboto" panose="02000000000000000000" pitchFamily="2" charset="0"/>
              </a:rPr>
              <a:t>каждая</a:t>
            </a:r>
            <a:r>
              <a:rPr lang="en-TR" sz="2000" dirty="0">
                <a:effectLst/>
                <a:latin typeface="Roboto" panose="02000000000000000000" pitchFamily="2" charset="0"/>
              </a:rPr>
              <a:t> </a:t>
            </a:r>
            <a:r>
              <a:rPr lang="ru-RU" sz="2000" dirty="0">
                <a:effectLst/>
                <a:latin typeface="Roboto" panose="02000000000000000000" pitchFamily="2" charset="0"/>
              </a:rPr>
              <a:t>инструкция</a:t>
            </a:r>
            <a:r>
              <a:rPr lang="en-TR" sz="2000" dirty="0">
                <a:effectLst/>
                <a:latin typeface="Roboto" panose="02000000000000000000" pitchFamily="2" charset="0"/>
              </a:rPr>
              <a:t> – </a:t>
            </a:r>
            <a:r>
              <a:rPr lang="ru-RU" sz="2000" dirty="0">
                <a:effectLst/>
                <a:latin typeface="Roboto" panose="02000000000000000000" pitchFamily="2" charset="0"/>
              </a:rPr>
              <a:t>промежуточный </a:t>
            </a:r>
            <a:r>
              <a:rPr lang="en-US" sz="2000" dirty="0">
                <a:effectLst/>
                <a:latin typeface="Roboto" panose="02000000000000000000" pitchFamily="2" charset="0"/>
              </a:rPr>
              <a:t>image </a:t>
            </a:r>
            <a:endParaRPr lang="en-US" sz="1600" dirty="0">
              <a:effectLst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Roboto" panose="02000000000000000000" pitchFamily="2" charset="0"/>
              </a:rPr>
              <a:t>сам </a:t>
            </a:r>
            <a:r>
              <a:rPr lang="en-US" sz="2000" dirty="0">
                <a:effectLst/>
                <a:latin typeface="Roboto" panose="02000000000000000000" pitchFamily="2" charset="0"/>
              </a:rPr>
              <a:t>build </a:t>
            </a:r>
            <a:r>
              <a:rPr lang="ru-RU" sz="2000" dirty="0">
                <a:effectLst/>
                <a:latin typeface="Roboto" panose="02000000000000000000" pitchFamily="2" charset="0"/>
              </a:rPr>
              <a:t>делает </a:t>
            </a:r>
            <a:r>
              <a:rPr lang="en-US" sz="2000" dirty="0">
                <a:effectLst/>
                <a:latin typeface="Roboto" panose="02000000000000000000" pitchFamily="2" charset="0"/>
              </a:rPr>
              <a:t>docker daemon </a:t>
            </a:r>
            <a:endParaRPr lang="en-US" sz="1600" dirty="0"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973DC0-B57F-B149-A772-964F73588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328" y="2010383"/>
            <a:ext cx="4392933" cy="251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576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;p11">
            <a:extLst>
              <a:ext uri="{FF2B5EF4-FFF2-40B4-BE49-F238E27FC236}">
                <a16:creationId xmlns:a16="http://schemas.microsoft.com/office/drawing/2014/main" id="{0B3D95D9-6A17-564D-AAC6-81EA5655D9B4}"/>
              </a:ext>
            </a:extLst>
          </p:cNvPr>
          <p:cNvSpPr/>
          <p:nvPr/>
        </p:nvSpPr>
        <p:spPr>
          <a:xfrm>
            <a:off x="577800" y="1566607"/>
            <a:ext cx="7988400" cy="731152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6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Пишем </a:t>
            </a:r>
            <a:r>
              <a:rPr lang="en-US" dirty="0" err="1"/>
              <a:t>dockerfile</a:t>
            </a:r>
            <a:endParaRPr dirty="0"/>
          </a:p>
        </p:txBody>
      </p:sp>
      <p:sp>
        <p:nvSpPr>
          <p:cNvPr id="340" name="Google Shape;340;p61"/>
          <p:cNvSpPr txBox="1">
            <a:spLocks noGrp="1"/>
          </p:cNvSpPr>
          <p:nvPr>
            <p:ph type="subTitle" idx="1"/>
          </p:nvPr>
        </p:nvSpPr>
        <p:spPr>
          <a:xfrm>
            <a:off x="647700" y="1614402"/>
            <a:ext cx="8226300" cy="6164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dirty="0">
                <a:solidFill>
                  <a:srgbClr val="0645AD"/>
                </a:solidFill>
              </a:rPr>
              <a:t>#!/bin/bash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dirty="0">
                <a:solidFill>
                  <a:srgbClr val="019836"/>
                </a:solidFill>
              </a:rPr>
              <a:t>echo</a:t>
            </a:r>
            <a:r>
              <a:rPr lang="en-US" dirty="0"/>
              <a:t> </a:t>
            </a:r>
            <a:r>
              <a:rPr lang="en-US" dirty="0">
                <a:solidFill>
                  <a:srgbClr val="A61C00"/>
                </a:solidFill>
              </a:rPr>
              <a:t>“Hello</a:t>
            </a:r>
            <a:r>
              <a:rPr lang="ru-RU" dirty="0">
                <a:solidFill>
                  <a:srgbClr val="A61C00"/>
                </a:solidFill>
              </a:rPr>
              <a:t> </a:t>
            </a:r>
            <a:r>
              <a:rPr lang="en-US" dirty="0">
                <a:solidFill>
                  <a:srgbClr val="A61C00"/>
                </a:solidFill>
              </a:rPr>
              <a:t>declarative world!”</a:t>
            </a:r>
            <a:endParaRPr dirty="0">
              <a:solidFill>
                <a:srgbClr val="A61C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39E14D-4EA6-044D-A5C4-17433E4C1CD5}"/>
              </a:ext>
            </a:extLst>
          </p:cNvPr>
          <p:cNvSpPr txBox="1"/>
          <p:nvPr/>
        </p:nvSpPr>
        <p:spPr>
          <a:xfrm>
            <a:off x="577800" y="1201858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script.sh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A9983B-FCB5-BA4A-8FB1-89F1080E6F59}"/>
              </a:ext>
            </a:extLst>
          </p:cNvPr>
          <p:cNvSpPr txBox="1"/>
          <p:nvPr/>
        </p:nvSpPr>
        <p:spPr>
          <a:xfrm>
            <a:off x="577799" y="2380769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7" name="Google Shape;45;p11">
            <a:extLst>
              <a:ext uri="{FF2B5EF4-FFF2-40B4-BE49-F238E27FC236}">
                <a16:creationId xmlns:a16="http://schemas.microsoft.com/office/drawing/2014/main" id="{3D7BE9E8-92A4-9A4B-BD3C-CD76BF3BA189}"/>
              </a:ext>
            </a:extLst>
          </p:cNvPr>
          <p:cNvSpPr/>
          <p:nvPr/>
        </p:nvSpPr>
        <p:spPr>
          <a:xfrm>
            <a:off x="577800" y="2772192"/>
            <a:ext cx="7988400" cy="1169449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p61">
            <a:extLst>
              <a:ext uri="{FF2B5EF4-FFF2-40B4-BE49-F238E27FC236}">
                <a16:creationId xmlns:a16="http://schemas.microsoft.com/office/drawing/2014/main" id="{19C69A4A-F725-1E4C-93AC-2980B5E96433}"/>
              </a:ext>
            </a:extLst>
          </p:cNvPr>
          <p:cNvSpPr txBox="1">
            <a:spLocks/>
          </p:cNvSpPr>
          <p:nvPr/>
        </p:nvSpPr>
        <p:spPr>
          <a:xfrm>
            <a:off x="647700" y="2819988"/>
            <a:ext cx="7633781" cy="1169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  <a:defRPr sz="11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SzPct val="100000"/>
              <a:buFont typeface="Arial"/>
              <a:buNone/>
            </a:pPr>
            <a:r>
              <a:rPr lang="en-US" dirty="0">
                <a:solidFill>
                  <a:schemeClr val="tx1"/>
                </a:solidFill>
              </a:rPr>
              <a:t>FROM ubuntu:16.04</a:t>
            </a:r>
          </a:p>
          <a:p>
            <a:pPr marL="0" indent="0">
              <a:buSzPct val="100000"/>
              <a:buFont typeface="Arial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SzPct val="100000"/>
              <a:buFont typeface="Arial"/>
              <a:buNone/>
            </a:pPr>
            <a:r>
              <a:rPr lang="en-US" dirty="0">
                <a:solidFill>
                  <a:schemeClr val="tx1"/>
                </a:solidFill>
              </a:rPr>
              <a:t>LABEL maintainer="nikita@express42.com" LABEL version="1.0"</a:t>
            </a:r>
          </a:p>
          <a:p>
            <a:pPr marL="0" indent="0">
              <a:buSzPct val="100000"/>
              <a:buFont typeface="Arial"/>
              <a:buNone/>
            </a:pPr>
            <a:r>
              <a:rPr lang="en-US" dirty="0">
                <a:solidFill>
                  <a:schemeClr val="tx1"/>
                </a:solidFill>
              </a:rPr>
              <a:t>LABEL description="Simple docker image \ with your script"</a:t>
            </a:r>
          </a:p>
          <a:p>
            <a:pPr marL="0" indent="0">
              <a:buSzPct val="100000"/>
              <a:buFont typeface="Arial"/>
              <a:buNone/>
            </a:pPr>
            <a:r>
              <a:rPr lang="en-US" dirty="0">
                <a:solidFill>
                  <a:schemeClr val="tx1"/>
                </a:solidFill>
              </a:rPr>
              <a:t>COPY ./</a:t>
            </a:r>
            <a:r>
              <a:rPr lang="en-US" dirty="0" err="1">
                <a:solidFill>
                  <a:schemeClr val="tx1"/>
                </a:solidFill>
              </a:rPr>
              <a:t>script.sh</a:t>
            </a:r>
            <a:r>
              <a:rPr lang="en-US" dirty="0">
                <a:solidFill>
                  <a:schemeClr val="tx1"/>
                </a:solidFill>
              </a:rPr>
              <a:t> /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2331A-89F0-E246-9C88-F32EDC945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Собираем </a:t>
            </a:r>
            <a:r>
              <a:rPr lang="en-US" dirty="0"/>
              <a:t>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0A1417-8A72-B943-B17F-A45DFF8FD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50" y="967440"/>
            <a:ext cx="5569726" cy="398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658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F7A73-0947-C942-B942-386758D8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5F050B-D062-854B-97EB-E167611D4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75" y="1289337"/>
            <a:ext cx="8643450" cy="332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7357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F1A28-64BB-BF42-824F-D052405C7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Запускаем наш контейнер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20B7DA-E765-644A-811A-57921099A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1574800"/>
            <a:ext cx="70485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533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Пишем </a:t>
            </a:r>
            <a:r>
              <a:rPr lang="en-US" dirty="0" err="1"/>
              <a:t>dockerfile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323F5B-2824-084F-B024-D6E27CB67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07" y="1426624"/>
            <a:ext cx="4300831" cy="2478121"/>
          </a:xfrm>
          <a:prstGeom prst="rect">
            <a:avLst/>
          </a:prstGeom>
        </p:spPr>
      </p:pic>
      <p:sp>
        <p:nvSpPr>
          <p:cNvPr id="11" name="Notched Right Arrow 10">
            <a:extLst>
              <a:ext uri="{FF2B5EF4-FFF2-40B4-BE49-F238E27FC236}">
                <a16:creationId xmlns:a16="http://schemas.microsoft.com/office/drawing/2014/main" id="{B54DBB09-6465-FB4A-AED6-C60CD213D0A0}"/>
              </a:ext>
            </a:extLst>
          </p:cNvPr>
          <p:cNvSpPr/>
          <p:nvPr/>
        </p:nvSpPr>
        <p:spPr>
          <a:xfrm>
            <a:off x="4760850" y="2470826"/>
            <a:ext cx="661481" cy="484632"/>
          </a:xfrm>
          <a:custGeom>
            <a:avLst/>
            <a:gdLst>
              <a:gd name="connsiteX0" fmla="*/ 0 w 661481"/>
              <a:gd name="connsiteY0" fmla="*/ 121158 h 484632"/>
              <a:gd name="connsiteX1" fmla="*/ 419165 w 661481"/>
              <a:gd name="connsiteY1" fmla="*/ 121158 h 484632"/>
              <a:gd name="connsiteX2" fmla="*/ 419165 w 661481"/>
              <a:gd name="connsiteY2" fmla="*/ 0 h 484632"/>
              <a:gd name="connsiteX3" fmla="*/ 661481 w 661481"/>
              <a:gd name="connsiteY3" fmla="*/ 242316 h 484632"/>
              <a:gd name="connsiteX4" fmla="*/ 419165 w 661481"/>
              <a:gd name="connsiteY4" fmla="*/ 484632 h 484632"/>
              <a:gd name="connsiteX5" fmla="*/ 419165 w 661481"/>
              <a:gd name="connsiteY5" fmla="*/ 363474 h 484632"/>
              <a:gd name="connsiteX6" fmla="*/ 0 w 661481"/>
              <a:gd name="connsiteY6" fmla="*/ 363474 h 484632"/>
              <a:gd name="connsiteX7" fmla="*/ 121158 w 661481"/>
              <a:gd name="connsiteY7" fmla="*/ 242316 h 484632"/>
              <a:gd name="connsiteX8" fmla="*/ 0 w 661481"/>
              <a:gd name="connsiteY8" fmla="*/ 121158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1481" h="484632" extrusionOk="0">
                <a:moveTo>
                  <a:pt x="0" y="121158"/>
                </a:moveTo>
                <a:cubicBezTo>
                  <a:pt x="185616" y="120389"/>
                  <a:pt x="255830" y="108830"/>
                  <a:pt x="419165" y="121158"/>
                </a:cubicBezTo>
                <a:cubicBezTo>
                  <a:pt x="420996" y="75069"/>
                  <a:pt x="411446" y="15125"/>
                  <a:pt x="419165" y="0"/>
                </a:cubicBezTo>
                <a:cubicBezTo>
                  <a:pt x="472752" y="62695"/>
                  <a:pt x="555939" y="117289"/>
                  <a:pt x="661481" y="242316"/>
                </a:cubicBezTo>
                <a:cubicBezTo>
                  <a:pt x="582346" y="338830"/>
                  <a:pt x="524732" y="393339"/>
                  <a:pt x="419165" y="484632"/>
                </a:cubicBezTo>
                <a:cubicBezTo>
                  <a:pt x="413131" y="471836"/>
                  <a:pt x="420275" y="415788"/>
                  <a:pt x="419165" y="363474"/>
                </a:cubicBezTo>
                <a:cubicBezTo>
                  <a:pt x="363370" y="355869"/>
                  <a:pt x="116454" y="358825"/>
                  <a:pt x="0" y="363474"/>
                </a:cubicBezTo>
                <a:cubicBezTo>
                  <a:pt x="46077" y="325778"/>
                  <a:pt x="71842" y="297775"/>
                  <a:pt x="121158" y="242316"/>
                </a:cubicBezTo>
                <a:cubicBezTo>
                  <a:pt x="84186" y="204178"/>
                  <a:pt x="44160" y="174799"/>
                  <a:pt x="0" y="121158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notched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0C339E-0233-1542-9DC7-B62455DF0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7243" y="2167996"/>
            <a:ext cx="3300106" cy="995376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3BC0CFAD-6CC6-AA40-BC21-1DE0BCFB3F60}"/>
              </a:ext>
            </a:extLst>
          </p:cNvPr>
          <p:cNvSpPr/>
          <p:nvPr/>
        </p:nvSpPr>
        <p:spPr>
          <a:xfrm>
            <a:off x="181583" y="3482502"/>
            <a:ext cx="2509736" cy="551234"/>
          </a:xfrm>
          <a:custGeom>
            <a:avLst/>
            <a:gdLst>
              <a:gd name="connsiteX0" fmla="*/ 778213 w 2509736"/>
              <a:gd name="connsiteY0" fmla="*/ 64851 h 639846"/>
              <a:gd name="connsiteX1" fmla="*/ 486383 w 2509736"/>
              <a:gd name="connsiteY1" fmla="*/ 77821 h 639846"/>
              <a:gd name="connsiteX2" fmla="*/ 434502 w 2509736"/>
              <a:gd name="connsiteY2" fmla="*/ 84307 h 639846"/>
              <a:gd name="connsiteX3" fmla="*/ 304800 w 2509736"/>
              <a:gd name="connsiteY3" fmla="*/ 97277 h 639846"/>
              <a:gd name="connsiteX4" fmla="*/ 220494 w 2509736"/>
              <a:gd name="connsiteY4" fmla="*/ 110247 h 639846"/>
              <a:gd name="connsiteX5" fmla="*/ 201038 w 2509736"/>
              <a:gd name="connsiteY5" fmla="*/ 116732 h 639846"/>
              <a:gd name="connsiteX6" fmla="*/ 162128 w 2509736"/>
              <a:gd name="connsiteY6" fmla="*/ 123217 h 639846"/>
              <a:gd name="connsiteX7" fmla="*/ 136187 w 2509736"/>
              <a:gd name="connsiteY7" fmla="*/ 129702 h 639846"/>
              <a:gd name="connsiteX8" fmla="*/ 97277 w 2509736"/>
              <a:gd name="connsiteY8" fmla="*/ 142672 h 639846"/>
              <a:gd name="connsiteX9" fmla="*/ 77821 w 2509736"/>
              <a:gd name="connsiteY9" fmla="*/ 155643 h 639846"/>
              <a:gd name="connsiteX10" fmla="*/ 58366 w 2509736"/>
              <a:gd name="connsiteY10" fmla="*/ 162128 h 639846"/>
              <a:gd name="connsiteX11" fmla="*/ 25940 w 2509736"/>
              <a:gd name="connsiteY11" fmla="*/ 188068 h 639846"/>
              <a:gd name="connsiteX12" fmla="*/ 0 w 2509736"/>
              <a:gd name="connsiteY12" fmla="*/ 226979 h 639846"/>
              <a:gd name="connsiteX13" fmla="*/ 19455 w 2509736"/>
              <a:gd name="connsiteY13" fmla="*/ 304800 h 639846"/>
              <a:gd name="connsiteX14" fmla="*/ 25940 w 2509736"/>
              <a:gd name="connsiteY14" fmla="*/ 324255 h 639846"/>
              <a:gd name="connsiteX15" fmla="*/ 38911 w 2509736"/>
              <a:gd name="connsiteY15" fmla="*/ 337226 h 639846"/>
              <a:gd name="connsiteX16" fmla="*/ 77821 w 2509736"/>
              <a:gd name="connsiteY16" fmla="*/ 389107 h 639846"/>
              <a:gd name="connsiteX17" fmla="*/ 90791 w 2509736"/>
              <a:gd name="connsiteY17" fmla="*/ 408562 h 639846"/>
              <a:gd name="connsiteX18" fmla="*/ 142672 w 2509736"/>
              <a:gd name="connsiteY18" fmla="*/ 453958 h 639846"/>
              <a:gd name="connsiteX19" fmla="*/ 162128 w 2509736"/>
              <a:gd name="connsiteY19" fmla="*/ 466928 h 639846"/>
              <a:gd name="connsiteX20" fmla="*/ 188068 w 2509736"/>
              <a:gd name="connsiteY20" fmla="*/ 486383 h 639846"/>
              <a:gd name="connsiteX21" fmla="*/ 214008 w 2509736"/>
              <a:gd name="connsiteY21" fmla="*/ 499353 h 639846"/>
              <a:gd name="connsiteX22" fmla="*/ 226979 w 2509736"/>
              <a:gd name="connsiteY22" fmla="*/ 512324 h 639846"/>
              <a:gd name="connsiteX23" fmla="*/ 259404 w 2509736"/>
              <a:gd name="connsiteY23" fmla="*/ 525294 h 639846"/>
              <a:gd name="connsiteX24" fmla="*/ 304800 w 2509736"/>
              <a:gd name="connsiteY24" fmla="*/ 551234 h 639846"/>
              <a:gd name="connsiteX25" fmla="*/ 337226 w 2509736"/>
              <a:gd name="connsiteY25" fmla="*/ 557719 h 639846"/>
              <a:gd name="connsiteX26" fmla="*/ 395591 w 2509736"/>
              <a:gd name="connsiteY26" fmla="*/ 577175 h 639846"/>
              <a:gd name="connsiteX27" fmla="*/ 415047 w 2509736"/>
              <a:gd name="connsiteY27" fmla="*/ 583660 h 639846"/>
              <a:gd name="connsiteX28" fmla="*/ 453957 w 2509736"/>
              <a:gd name="connsiteY28" fmla="*/ 590145 h 639846"/>
              <a:gd name="connsiteX29" fmla="*/ 473413 w 2509736"/>
              <a:gd name="connsiteY29" fmla="*/ 596630 h 639846"/>
              <a:gd name="connsiteX30" fmla="*/ 531779 w 2509736"/>
              <a:gd name="connsiteY30" fmla="*/ 603115 h 639846"/>
              <a:gd name="connsiteX31" fmla="*/ 564204 w 2509736"/>
              <a:gd name="connsiteY31" fmla="*/ 609600 h 639846"/>
              <a:gd name="connsiteX32" fmla="*/ 642026 w 2509736"/>
              <a:gd name="connsiteY32" fmla="*/ 616085 h 639846"/>
              <a:gd name="connsiteX33" fmla="*/ 1420238 w 2509736"/>
              <a:gd name="connsiteY33" fmla="*/ 616085 h 639846"/>
              <a:gd name="connsiteX34" fmla="*/ 1439694 w 2509736"/>
              <a:gd name="connsiteY34" fmla="*/ 609600 h 639846"/>
              <a:gd name="connsiteX35" fmla="*/ 1478604 w 2509736"/>
              <a:gd name="connsiteY35" fmla="*/ 603115 h 639846"/>
              <a:gd name="connsiteX36" fmla="*/ 1504545 w 2509736"/>
              <a:gd name="connsiteY36" fmla="*/ 596630 h 639846"/>
              <a:gd name="connsiteX37" fmla="*/ 1524000 w 2509736"/>
              <a:gd name="connsiteY37" fmla="*/ 590145 h 639846"/>
              <a:gd name="connsiteX38" fmla="*/ 1608306 w 2509736"/>
              <a:gd name="connsiteY38" fmla="*/ 577175 h 639846"/>
              <a:gd name="connsiteX39" fmla="*/ 1660187 w 2509736"/>
              <a:gd name="connsiteY39" fmla="*/ 564204 h 639846"/>
              <a:gd name="connsiteX40" fmla="*/ 1679643 w 2509736"/>
              <a:gd name="connsiteY40" fmla="*/ 557719 h 639846"/>
              <a:gd name="connsiteX41" fmla="*/ 1712068 w 2509736"/>
              <a:gd name="connsiteY41" fmla="*/ 551234 h 639846"/>
              <a:gd name="connsiteX42" fmla="*/ 1770434 w 2509736"/>
              <a:gd name="connsiteY42" fmla="*/ 538264 h 639846"/>
              <a:gd name="connsiteX43" fmla="*/ 1815830 w 2509736"/>
              <a:gd name="connsiteY43" fmla="*/ 531779 h 639846"/>
              <a:gd name="connsiteX44" fmla="*/ 1835285 w 2509736"/>
              <a:gd name="connsiteY44" fmla="*/ 525294 h 639846"/>
              <a:gd name="connsiteX45" fmla="*/ 1913106 w 2509736"/>
              <a:gd name="connsiteY45" fmla="*/ 512324 h 639846"/>
              <a:gd name="connsiteX46" fmla="*/ 1952017 w 2509736"/>
              <a:gd name="connsiteY46" fmla="*/ 505838 h 639846"/>
              <a:gd name="connsiteX47" fmla="*/ 1990928 w 2509736"/>
              <a:gd name="connsiteY47" fmla="*/ 499353 h 639846"/>
              <a:gd name="connsiteX48" fmla="*/ 2075234 w 2509736"/>
              <a:gd name="connsiteY48" fmla="*/ 486383 h 639846"/>
              <a:gd name="connsiteX49" fmla="*/ 2146570 w 2509736"/>
              <a:gd name="connsiteY49" fmla="*/ 473413 h 639846"/>
              <a:gd name="connsiteX50" fmla="*/ 2211421 w 2509736"/>
              <a:gd name="connsiteY50" fmla="*/ 460443 h 639846"/>
              <a:gd name="connsiteX51" fmla="*/ 2263302 w 2509736"/>
              <a:gd name="connsiteY51" fmla="*/ 447472 h 639846"/>
              <a:gd name="connsiteX52" fmla="*/ 2295728 w 2509736"/>
              <a:gd name="connsiteY52" fmla="*/ 440987 h 639846"/>
              <a:gd name="connsiteX53" fmla="*/ 2328153 w 2509736"/>
              <a:gd name="connsiteY53" fmla="*/ 428017 h 639846"/>
              <a:gd name="connsiteX54" fmla="*/ 2367064 w 2509736"/>
              <a:gd name="connsiteY54" fmla="*/ 415047 h 639846"/>
              <a:gd name="connsiteX55" fmla="*/ 2386519 w 2509736"/>
              <a:gd name="connsiteY55" fmla="*/ 408562 h 639846"/>
              <a:gd name="connsiteX56" fmla="*/ 2412460 w 2509736"/>
              <a:gd name="connsiteY56" fmla="*/ 395592 h 639846"/>
              <a:gd name="connsiteX57" fmla="*/ 2490281 w 2509736"/>
              <a:gd name="connsiteY57" fmla="*/ 317770 h 639846"/>
              <a:gd name="connsiteX58" fmla="*/ 2503251 w 2509736"/>
              <a:gd name="connsiteY58" fmla="*/ 298315 h 639846"/>
              <a:gd name="connsiteX59" fmla="*/ 2509736 w 2509736"/>
              <a:gd name="connsiteY59" fmla="*/ 278860 h 639846"/>
              <a:gd name="connsiteX60" fmla="*/ 2503251 w 2509736"/>
              <a:gd name="connsiteY60" fmla="*/ 214009 h 639846"/>
              <a:gd name="connsiteX61" fmla="*/ 2490281 w 2509736"/>
              <a:gd name="connsiteY61" fmla="*/ 201038 h 639846"/>
              <a:gd name="connsiteX62" fmla="*/ 2444885 w 2509736"/>
              <a:gd name="connsiteY62" fmla="*/ 149158 h 639846"/>
              <a:gd name="connsiteX63" fmla="*/ 2431915 w 2509736"/>
              <a:gd name="connsiteY63" fmla="*/ 136187 h 639846"/>
              <a:gd name="connsiteX64" fmla="*/ 2405974 w 2509736"/>
              <a:gd name="connsiteY64" fmla="*/ 123217 h 639846"/>
              <a:gd name="connsiteX65" fmla="*/ 2367064 w 2509736"/>
              <a:gd name="connsiteY65" fmla="*/ 97277 h 639846"/>
              <a:gd name="connsiteX66" fmla="*/ 2321668 w 2509736"/>
              <a:gd name="connsiteY66" fmla="*/ 77821 h 639846"/>
              <a:gd name="connsiteX67" fmla="*/ 2295728 w 2509736"/>
              <a:gd name="connsiteY67" fmla="*/ 64851 h 639846"/>
              <a:gd name="connsiteX68" fmla="*/ 2256817 w 2509736"/>
              <a:gd name="connsiteY68" fmla="*/ 51881 h 639846"/>
              <a:gd name="connsiteX69" fmla="*/ 2237362 w 2509736"/>
              <a:gd name="connsiteY69" fmla="*/ 45396 h 639846"/>
              <a:gd name="connsiteX70" fmla="*/ 2217906 w 2509736"/>
              <a:gd name="connsiteY70" fmla="*/ 38911 h 639846"/>
              <a:gd name="connsiteX71" fmla="*/ 2198451 w 2509736"/>
              <a:gd name="connsiteY71" fmla="*/ 32426 h 639846"/>
              <a:gd name="connsiteX72" fmla="*/ 2172511 w 2509736"/>
              <a:gd name="connsiteY72" fmla="*/ 25941 h 639846"/>
              <a:gd name="connsiteX73" fmla="*/ 2153055 w 2509736"/>
              <a:gd name="connsiteY73" fmla="*/ 19455 h 639846"/>
              <a:gd name="connsiteX74" fmla="*/ 2120630 w 2509736"/>
              <a:gd name="connsiteY74" fmla="*/ 12970 h 639846"/>
              <a:gd name="connsiteX75" fmla="*/ 2010383 w 2509736"/>
              <a:gd name="connsiteY75" fmla="*/ 0 h 639846"/>
              <a:gd name="connsiteX76" fmla="*/ 1601821 w 2509736"/>
              <a:gd name="connsiteY76" fmla="*/ 6485 h 639846"/>
              <a:gd name="connsiteX77" fmla="*/ 1511030 w 2509736"/>
              <a:gd name="connsiteY77" fmla="*/ 12970 h 639846"/>
              <a:gd name="connsiteX78" fmla="*/ 1264596 w 2509736"/>
              <a:gd name="connsiteY78" fmla="*/ 25941 h 639846"/>
              <a:gd name="connsiteX79" fmla="*/ 246434 w 2509736"/>
              <a:gd name="connsiteY79" fmla="*/ 38911 h 63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09736" h="639846">
                <a:moveTo>
                  <a:pt x="778213" y="64851"/>
                </a:moveTo>
                <a:cubicBezTo>
                  <a:pt x="634814" y="82776"/>
                  <a:pt x="799415" y="63908"/>
                  <a:pt x="486383" y="77821"/>
                </a:cubicBezTo>
                <a:cubicBezTo>
                  <a:pt x="468972" y="78595"/>
                  <a:pt x="451831" y="82450"/>
                  <a:pt x="434502" y="84307"/>
                </a:cubicBezTo>
                <a:cubicBezTo>
                  <a:pt x="391300" y="88936"/>
                  <a:pt x="347813" y="91132"/>
                  <a:pt x="304800" y="97277"/>
                </a:cubicBezTo>
                <a:cubicBezTo>
                  <a:pt x="290317" y="99346"/>
                  <a:pt x="236693" y="106647"/>
                  <a:pt x="220494" y="110247"/>
                </a:cubicBezTo>
                <a:cubicBezTo>
                  <a:pt x="213821" y="111730"/>
                  <a:pt x="207711" y="115249"/>
                  <a:pt x="201038" y="116732"/>
                </a:cubicBezTo>
                <a:cubicBezTo>
                  <a:pt x="188202" y="119584"/>
                  <a:pt x="175022" y="120638"/>
                  <a:pt x="162128" y="123217"/>
                </a:cubicBezTo>
                <a:cubicBezTo>
                  <a:pt x="153388" y="124965"/>
                  <a:pt x="144724" y="127141"/>
                  <a:pt x="136187" y="129702"/>
                </a:cubicBezTo>
                <a:cubicBezTo>
                  <a:pt x="123092" y="133630"/>
                  <a:pt x="97277" y="142672"/>
                  <a:pt x="97277" y="142672"/>
                </a:cubicBezTo>
                <a:cubicBezTo>
                  <a:pt x="90792" y="146996"/>
                  <a:pt x="84793" y="152157"/>
                  <a:pt x="77821" y="155643"/>
                </a:cubicBezTo>
                <a:cubicBezTo>
                  <a:pt x="71707" y="158700"/>
                  <a:pt x="64480" y="159071"/>
                  <a:pt x="58366" y="162128"/>
                </a:cubicBezTo>
                <a:cubicBezTo>
                  <a:pt x="48158" y="167232"/>
                  <a:pt x="33177" y="178419"/>
                  <a:pt x="25940" y="188068"/>
                </a:cubicBezTo>
                <a:cubicBezTo>
                  <a:pt x="16587" y="200539"/>
                  <a:pt x="0" y="226979"/>
                  <a:pt x="0" y="226979"/>
                </a:cubicBezTo>
                <a:cubicBezTo>
                  <a:pt x="8733" y="279374"/>
                  <a:pt x="2327" y="253416"/>
                  <a:pt x="19455" y="304800"/>
                </a:cubicBezTo>
                <a:cubicBezTo>
                  <a:pt x="21617" y="311285"/>
                  <a:pt x="21106" y="319421"/>
                  <a:pt x="25940" y="324255"/>
                </a:cubicBezTo>
                <a:lnTo>
                  <a:pt x="38911" y="337226"/>
                </a:lnTo>
                <a:cubicBezTo>
                  <a:pt x="55783" y="387843"/>
                  <a:pt x="28144" y="314591"/>
                  <a:pt x="77821" y="389107"/>
                </a:cubicBezTo>
                <a:cubicBezTo>
                  <a:pt x="82144" y="395592"/>
                  <a:pt x="85801" y="402575"/>
                  <a:pt x="90791" y="408562"/>
                </a:cubicBezTo>
                <a:cubicBezTo>
                  <a:pt x="104119" y="424555"/>
                  <a:pt x="127105" y="442283"/>
                  <a:pt x="142672" y="453958"/>
                </a:cubicBezTo>
                <a:cubicBezTo>
                  <a:pt x="148907" y="458635"/>
                  <a:pt x="155785" y="462398"/>
                  <a:pt x="162128" y="466928"/>
                </a:cubicBezTo>
                <a:cubicBezTo>
                  <a:pt x="170923" y="473210"/>
                  <a:pt x="178903" y="480655"/>
                  <a:pt x="188068" y="486383"/>
                </a:cubicBezTo>
                <a:cubicBezTo>
                  <a:pt x="196266" y="491507"/>
                  <a:pt x="205964" y="493991"/>
                  <a:pt x="214008" y="499353"/>
                </a:cubicBezTo>
                <a:cubicBezTo>
                  <a:pt x="219096" y="502745"/>
                  <a:pt x="221670" y="509290"/>
                  <a:pt x="226979" y="512324"/>
                </a:cubicBezTo>
                <a:cubicBezTo>
                  <a:pt x="237086" y="518100"/>
                  <a:pt x="248992" y="520088"/>
                  <a:pt x="259404" y="525294"/>
                </a:cubicBezTo>
                <a:cubicBezTo>
                  <a:pt x="287864" y="539524"/>
                  <a:pt x="270698" y="539867"/>
                  <a:pt x="304800" y="551234"/>
                </a:cubicBezTo>
                <a:cubicBezTo>
                  <a:pt x="315257" y="554720"/>
                  <a:pt x="326592" y="554819"/>
                  <a:pt x="337226" y="557719"/>
                </a:cubicBezTo>
                <a:cubicBezTo>
                  <a:pt x="337275" y="557732"/>
                  <a:pt x="385839" y="573924"/>
                  <a:pt x="395591" y="577175"/>
                </a:cubicBezTo>
                <a:cubicBezTo>
                  <a:pt x="402076" y="579337"/>
                  <a:pt x="408304" y="582536"/>
                  <a:pt x="415047" y="583660"/>
                </a:cubicBezTo>
                <a:cubicBezTo>
                  <a:pt x="428017" y="585822"/>
                  <a:pt x="441121" y="587293"/>
                  <a:pt x="453957" y="590145"/>
                </a:cubicBezTo>
                <a:cubicBezTo>
                  <a:pt x="460630" y="591628"/>
                  <a:pt x="466670" y="595506"/>
                  <a:pt x="473413" y="596630"/>
                </a:cubicBezTo>
                <a:cubicBezTo>
                  <a:pt x="492722" y="599848"/>
                  <a:pt x="512401" y="600347"/>
                  <a:pt x="531779" y="603115"/>
                </a:cubicBezTo>
                <a:cubicBezTo>
                  <a:pt x="542691" y="604674"/>
                  <a:pt x="553257" y="608312"/>
                  <a:pt x="564204" y="609600"/>
                </a:cubicBezTo>
                <a:cubicBezTo>
                  <a:pt x="590056" y="612641"/>
                  <a:pt x="616085" y="613923"/>
                  <a:pt x="642026" y="616085"/>
                </a:cubicBezTo>
                <a:cubicBezTo>
                  <a:pt x="922208" y="662782"/>
                  <a:pt x="701864" y="628365"/>
                  <a:pt x="1420238" y="616085"/>
                </a:cubicBezTo>
                <a:cubicBezTo>
                  <a:pt x="1427073" y="615968"/>
                  <a:pt x="1433021" y="611083"/>
                  <a:pt x="1439694" y="609600"/>
                </a:cubicBezTo>
                <a:cubicBezTo>
                  <a:pt x="1452530" y="606748"/>
                  <a:pt x="1465710" y="605694"/>
                  <a:pt x="1478604" y="603115"/>
                </a:cubicBezTo>
                <a:cubicBezTo>
                  <a:pt x="1487344" y="601367"/>
                  <a:pt x="1495975" y="599079"/>
                  <a:pt x="1504545" y="596630"/>
                </a:cubicBezTo>
                <a:cubicBezTo>
                  <a:pt x="1511118" y="594752"/>
                  <a:pt x="1517274" y="591368"/>
                  <a:pt x="1524000" y="590145"/>
                </a:cubicBezTo>
                <a:cubicBezTo>
                  <a:pt x="1610500" y="574418"/>
                  <a:pt x="1543814" y="592058"/>
                  <a:pt x="1608306" y="577175"/>
                </a:cubicBezTo>
                <a:cubicBezTo>
                  <a:pt x="1625675" y="573167"/>
                  <a:pt x="1643276" y="569841"/>
                  <a:pt x="1660187" y="564204"/>
                </a:cubicBezTo>
                <a:cubicBezTo>
                  <a:pt x="1666672" y="562042"/>
                  <a:pt x="1673011" y="559377"/>
                  <a:pt x="1679643" y="557719"/>
                </a:cubicBezTo>
                <a:cubicBezTo>
                  <a:pt x="1690336" y="555046"/>
                  <a:pt x="1701308" y="553625"/>
                  <a:pt x="1712068" y="551234"/>
                </a:cubicBezTo>
                <a:cubicBezTo>
                  <a:pt x="1747048" y="543461"/>
                  <a:pt x="1731313" y="544784"/>
                  <a:pt x="1770434" y="538264"/>
                </a:cubicBezTo>
                <a:cubicBezTo>
                  <a:pt x="1785512" y="535751"/>
                  <a:pt x="1800698" y="533941"/>
                  <a:pt x="1815830" y="531779"/>
                </a:cubicBezTo>
                <a:cubicBezTo>
                  <a:pt x="1822315" y="529617"/>
                  <a:pt x="1828582" y="526635"/>
                  <a:pt x="1835285" y="525294"/>
                </a:cubicBezTo>
                <a:cubicBezTo>
                  <a:pt x="1861072" y="520137"/>
                  <a:pt x="1887166" y="516648"/>
                  <a:pt x="1913106" y="512324"/>
                </a:cubicBezTo>
                <a:lnTo>
                  <a:pt x="1952017" y="505838"/>
                </a:lnTo>
                <a:cubicBezTo>
                  <a:pt x="1964987" y="503676"/>
                  <a:pt x="1977911" y="501213"/>
                  <a:pt x="1990928" y="499353"/>
                </a:cubicBezTo>
                <a:cubicBezTo>
                  <a:pt x="2012728" y="496239"/>
                  <a:pt x="2052742" y="490881"/>
                  <a:pt x="2075234" y="486383"/>
                </a:cubicBezTo>
                <a:cubicBezTo>
                  <a:pt x="2151678" y="471094"/>
                  <a:pt x="2031167" y="489899"/>
                  <a:pt x="2146570" y="473413"/>
                </a:cubicBezTo>
                <a:cubicBezTo>
                  <a:pt x="2190528" y="458761"/>
                  <a:pt x="2136896" y="475349"/>
                  <a:pt x="2211421" y="460443"/>
                </a:cubicBezTo>
                <a:cubicBezTo>
                  <a:pt x="2228901" y="456947"/>
                  <a:pt x="2245822" y="450968"/>
                  <a:pt x="2263302" y="447472"/>
                </a:cubicBezTo>
                <a:lnTo>
                  <a:pt x="2295728" y="440987"/>
                </a:lnTo>
                <a:cubicBezTo>
                  <a:pt x="2306536" y="436664"/>
                  <a:pt x="2317213" y="431995"/>
                  <a:pt x="2328153" y="428017"/>
                </a:cubicBezTo>
                <a:cubicBezTo>
                  <a:pt x="2341002" y="423345"/>
                  <a:pt x="2354094" y="419370"/>
                  <a:pt x="2367064" y="415047"/>
                </a:cubicBezTo>
                <a:cubicBezTo>
                  <a:pt x="2373549" y="412885"/>
                  <a:pt x="2380405" y="411619"/>
                  <a:pt x="2386519" y="408562"/>
                </a:cubicBezTo>
                <a:cubicBezTo>
                  <a:pt x="2395166" y="404239"/>
                  <a:pt x="2404066" y="400389"/>
                  <a:pt x="2412460" y="395592"/>
                </a:cubicBezTo>
                <a:cubicBezTo>
                  <a:pt x="2444921" y="377043"/>
                  <a:pt x="2468898" y="347708"/>
                  <a:pt x="2490281" y="317770"/>
                </a:cubicBezTo>
                <a:cubicBezTo>
                  <a:pt x="2494811" y="311428"/>
                  <a:pt x="2499765" y="305286"/>
                  <a:pt x="2503251" y="298315"/>
                </a:cubicBezTo>
                <a:cubicBezTo>
                  <a:pt x="2506308" y="292201"/>
                  <a:pt x="2507574" y="285345"/>
                  <a:pt x="2509736" y="278860"/>
                </a:cubicBezTo>
                <a:cubicBezTo>
                  <a:pt x="2507574" y="257243"/>
                  <a:pt x="2508520" y="235085"/>
                  <a:pt x="2503251" y="214009"/>
                </a:cubicBezTo>
                <a:cubicBezTo>
                  <a:pt x="2501768" y="208077"/>
                  <a:pt x="2494101" y="205813"/>
                  <a:pt x="2490281" y="201038"/>
                </a:cubicBezTo>
                <a:cubicBezTo>
                  <a:pt x="2447387" y="147419"/>
                  <a:pt x="2524879" y="229152"/>
                  <a:pt x="2444885" y="149158"/>
                </a:cubicBezTo>
                <a:cubicBezTo>
                  <a:pt x="2440561" y="144834"/>
                  <a:pt x="2437384" y="138921"/>
                  <a:pt x="2431915" y="136187"/>
                </a:cubicBezTo>
                <a:cubicBezTo>
                  <a:pt x="2423268" y="131864"/>
                  <a:pt x="2414264" y="128191"/>
                  <a:pt x="2405974" y="123217"/>
                </a:cubicBezTo>
                <a:cubicBezTo>
                  <a:pt x="2392607" y="115197"/>
                  <a:pt x="2381006" y="104248"/>
                  <a:pt x="2367064" y="97277"/>
                </a:cubicBezTo>
                <a:cubicBezTo>
                  <a:pt x="2281015" y="54254"/>
                  <a:pt x="2388473" y="106453"/>
                  <a:pt x="2321668" y="77821"/>
                </a:cubicBezTo>
                <a:cubicBezTo>
                  <a:pt x="2312782" y="74013"/>
                  <a:pt x="2304704" y="68441"/>
                  <a:pt x="2295728" y="64851"/>
                </a:cubicBezTo>
                <a:cubicBezTo>
                  <a:pt x="2283034" y="59773"/>
                  <a:pt x="2269787" y="56204"/>
                  <a:pt x="2256817" y="51881"/>
                </a:cubicBezTo>
                <a:lnTo>
                  <a:pt x="2237362" y="45396"/>
                </a:lnTo>
                <a:lnTo>
                  <a:pt x="2217906" y="38911"/>
                </a:lnTo>
                <a:cubicBezTo>
                  <a:pt x="2211421" y="36749"/>
                  <a:pt x="2205083" y="34084"/>
                  <a:pt x="2198451" y="32426"/>
                </a:cubicBezTo>
                <a:cubicBezTo>
                  <a:pt x="2189804" y="30264"/>
                  <a:pt x="2181081" y="28390"/>
                  <a:pt x="2172511" y="25941"/>
                </a:cubicBezTo>
                <a:cubicBezTo>
                  <a:pt x="2165938" y="24063"/>
                  <a:pt x="2159687" y="21113"/>
                  <a:pt x="2153055" y="19455"/>
                </a:cubicBezTo>
                <a:cubicBezTo>
                  <a:pt x="2142362" y="16782"/>
                  <a:pt x="2131502" y="14782"/>
                  <a:pt x="2120630" y="12970"/>
                </a:cubicBezTo>
                <a:cubicBezTo>
                  <a:pt x="2077622" y="5802"/>
                  <a:pt x="2056483" y="4610"/>
                  <a:pt x="2010383" y="0"/>
                </a:cubicBezTo>
                <a:lnTo>
                  <a:pt x="1601821" y="6485"/>
                </a:lnTo>
                <a:cubicBezTo>
                  <a:pt x="1571490" y="7273"/>
                  <a:pt x="1541308" y="11017"/>
                  <a:pt x="1511030" y="12970"/>
                </a:cubicBezTo>
                <a:cubicBezTo>
                  <a:pt x="1464452" y="15975"/>
                  <a:pt x="1302940" y="25295"/>
                  <a:pt x="1264596" y="25941"/>
                </a:cubicBezTo>
                <a:lnTo>
                  <a:pt x="246434" y="38911"/>
                </a:ln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4484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B9864-F696-4B49-B294-33416930B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Выполнить скрипт сразу после запуска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6910F8-AF22-CC49-9286-DA7FD9D0E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26" y="1047336"/>
            <a:ext cx="5259396" cy="3048827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CC7DC5B1-2959-4145-A5EF-71EB38C73BA4}"/>
              </a:ext>
            </a:extLst>
          </p:cNvPr>
          <p:cNvSpPr/>
          <p:nvPr/>
        </p:nvSpPr>
        <p:spPr>
          <a:xfrm>
            <a:off x="0" y="3664084"/>
            <a:ext cx="2509736" cy="551234"/>
          </a:xfrm>
          <a:custGeom>
            <a:avLst/>
            <a:gdLst>
              <a:gd name="connsiteX0" fmla="*/ 778213 w 2509736"/>
              <a:gd name="connsiteY0" fmla="*/ 64851 h 639846"/>
              <a:gd name="connsiteX1" fmla="*/ 486383 w 2509736"/>
              <a:gd name="connsiteY1" fmla="*/ 77821 h 639846"/>
              <a:gd name="connsiteX2" fmla="*/ 434502 w 2509736"/>
              <a:gd name="connsiteY2" fmla="*/ 84307 h 639846"/>
              <a:gd name="connsiteX3" fmla="*/ 304800 w 2509736"/>
              <a:gd name="connsiteY3" fmla="*/ 97277 h 639846"/>
              <a:gd name="connsiteX4" fmla="*/ 220494 w 2509736"/>
              <a:gd name="connsiteY4" fmla="*/ 110247 h 639846"/>
              <a:gd name="connsiteX5" fmla="*/ 201038 w 2509736"/>
              <a:gd name="connsiteY5" fmla="*/ 116732 h 639846"/>
              <a:gd name="connsiteX6" fmla="*/ 162128 w 2509736"/>
              <a:gd name="connsiteY6" fmla="*/ 123217 h 639846"/>
              <a:gd name="connsiteX7" fmla="*/ 136187 w 2509736"/>
              <a:gd name="connsiteY7" fmla="*/ 129702 h 639846"/>
              <a:gd name="connsiteX8" fmla="*/ 97277 w 2509736"/>
              <a:gd name="connsiteY8" fmla="*/ 142672 h 639846"/>
              <a:gd name="connsiteX9" fmla="*/ 77821 w 2509736"/>
              <a:gd name="connsiteY9" fmla="*/ 155643 h 639846"/>
              <a:gd name="connsiteX10" fmla="*/ 58366 w 2509736"/>
              <a:gd name="connsiteY10" fmla="*/ 162128 h 639846"/>
              <a:gd name="connsiteX11" fmla="*/ 25940 w 2509736"/>
              <a:gd name="connsiteY11" fmla="*/ 188068 h 639846"/>
              <a:gd name="connsiteX12" fmla="*/ 0 w 2509736"/>
              <a:gd name="connsiteY12" fmla="*/ 226979 h 639846"/>
              <a:gd name="connsiteX13" fmla="*/ 19455 w 2509736"/>
              <a:gd name="connsiteY13" fmla="*/ 304800 h 639846"/>
              <a:gd name="connsiteX14" fmla="*/ 25940 w 2509736"/>
              <a:gd name="connsiteY14" fmla="*/ 324255 h 639846"/>
              <a:gd name="connsiteX15" fmla="*/ 38911 w 2509736"/>
              <a:gd name="connsiteY15" fmla="*/ 337226 h 639846"/>
              <a:gd name="connsiteX16" fmla="*/ 77821 w 2509736"/>
              <a:gd name="connsiteY16" fmla="*/ 389107 h 639846"/>
              <a:gd name="connsiteX17" fmla="*/ 90791 w 2509736"/>
              <a:gd name="connsiteY17" fmla="*/ 408562 h 639846"/>
              <a:gd name="connsiteX18" fmla="*/ 142672 w 2509736"/>
              <a:gd name="connsiteY18" fmla="*/ 453958 h 639846"/>
              <a:gd name="connsiteX19" fmla="*/ 162128 w 2509736"/>
              <a:gd name="connsiteY19" fmla="*/ 466928 h 639846"/>
              <a:gd name="connsiteX20" fmla="*/ 188068 w 2509736"/>
              <a:gd name="connsiteY20" fmla="*/ 486383 h 639846"/>
              <a:gd name="connsiteX21" fmla="*/ 214008 w 2509736"/>
              <a:gd name="connsiteY21" fmla="*/ 499353 h 639846"/>
              <a:gd name="connsiteX22" fmla="*/ 226979 w 2509736"/>
              <a:gd name="connsiteY22" fmla="*/ 512324 h 639846"/>
              <a:gd name="connsiteX23" fmla="*/ 259404 w 2509736"/>
              <a:gd name="connsiteY23" fmla="*/ 525294 h 639846"/>
              <a:gd name="connsiteX24" fmla="*/ 304800 w 2509736"/>
              <a:gd name="connsiteY24" fmla="*/ 551234 h 639846"/>
              <a:gd name="connsiteX25" fmla="*/ 337226 w 2509736"/>
              <a:gd name="connsiteY25" fmla="*/ 557719 h 639846"/>
              <a:gd name="connsiteX26" fmla="*/ 395591 w 2509736"/>
              <a:gd name="connsiteY26" fmla="*/ 577175 h 639846"/>
              <a:gd name="connsiteX27" fmla="*/ 415047 w 2509736"/>
              <a:gd name="connsiteY27" fmla="*/ 583660 h 639846"/>
              <a:gd name="connsiteX28" fmla="*/ 453957 w 2509736"/>
              <a:gd name="connsiteY28" fmla="*/ 590145 h 639846"/>
              <a:gd name="connsiteX29" fmla="*/ 473413 w 2509736"/>
              <a:gd name="connsiteY29" fmla="*/ 596630 h 639846"/>
              <a:gd name="connsiteX30" fmla="*/ 531779 w 2509736"/>
              <a:gd name="connsiteY30" fmla="*/ 603115 h 639846"/>
              <a:gd name="connsiteX31" fmla="*/ 564204 w 2509736"/>
              <a:gd name="connsiteY31" fmla="*/ 609600 h 639846"/>
              <a:gd name="connsiteX32" fmla="*/ 642026 w 2509736"/>
              <a:gd name="connsiteY32" fmla="*/ 616085 h 639846"/>
              <a:gd name="connsiteX33" fmla="*/ 1420238 w 2509736"/>
              <a:gd name="connsiteY33" fmla="*/ 616085 h 639846"/>
              <a:gd name="connsiteX34" fmla="*/ 1439694 w 2509736"/>
              <a:gd name="connsiteY34" fmla="*/ 609600 h 639846"/>
              <a:gd name="connsiteX35" fmla="*/ 1478604 w 2509736"/>
              <a:gd name="connsiteY35" fmla="*/ 603115 h 639846"/>
              <a:gd name="connsiteX36" fmla="*/ 1504545 w 2509736"/>
              <a:gd name="connsiteY36" fmla="*/ 596630 h 639846"/>
              <a:gd name="connsiteX37" fmla="*/ 1524000 w 2509736"/>
              <a:gd name="connsiteY37" fmla="*/ 590145 h 639846"/>
              <a:gd name="connsiteX38" fmla="*/ 1608306 w 2509736"/>
              <a:gd name="connsiteY38" fmla="*/ 577175 h 639846"/>
              <a:gd name="connsiteX39" fmla="*/ 1660187 w 2509736"/>
              <a:gd name="connsiteY39" fmla="*/ 564204 h 639846"/>
              <a:gd name="connsiteX40" fmla="*/ 1679643 w 2509736"/>
              <a:gd name="connsiteY40" fmla="*/ 557719 h 639846"/>
              <a:gd name="connsiteX41" fmla="*/ 1712068 w 2509736"/>
              <a:gd name="connsiteY41" fmla="*/ 551234 h 639846"/>
              <a:gd name="connsiteX42" fmla="*/ 1770434 w 2509736"/>
              <a:gd name="connsiteY42" fmla="*/ 538264 h 639846"/>
              <a:gd name="connsiteX43" fmla="*/ 1815830 w 2509736"/>
              <a:gd name="connsiteY43" fmla="*/ 531779 h 639846"/>
              <a:gd name="connsiteX44" fmla="*/ 1835285 w 2509736"/>
              <a:gd name="connsiteY44" fmla="*/ 525294 h 639846"/>
              <a:gd name="connsiteX45" fmla="*/ 1913106 w 2509736"/>
              <a:gd name="connsiteY45" fmla="*/ 512324 h 639846"/>
              <a:gd name="connsiteX46" fmla="*/ 1952017 w 2509736"/>
              <a:gd name="connsiteY46" fmla="*/ 505838 h 639846"/>
              <a:gd name="connsiteX47" fmla="*/ 1990928 w 2509736"/>
              <a:gd name="connsiteY47" fmla="*/ 499353 h 639846"/>
              <a:gd name="connsiteX48" fmla="*/ 2075234 w 2509736"/>
              <a:gd name="connsiteY48" fmla="*/ 486383 h 639846"/>
              <a:gd name="connsiteX49" fmla="*/ 2146570 w 2509736"/>
              <a:gd name="connsiteY49" fmla="*/ 473413 h 639846"/>
              <a:gd name="connsiteX50" fmla="*/ 2211421 w 2509736"/>
              <a:gd name="connsiteY50" fmla="*/ 460443 h 639846"/>
              <a:gd name="connsiteX51" fmla="*/ 2263302 w 2509736"/>
              <a:gd name="connsiteY51" fmla="*/ 447472 h 639846"/>
              <a:gd name="connsiteX52" fmla="*/ 2295728 w 2509736"/>
              <a:gd name="connsiteY52" fmla="*/ 440987 h 639846"/>
              <a:gd name="connsiteX53" fmla="*/ 2328153 w 2509736"/>
              <a:gd name="connsiteY53" fmla="*/ 428017 h 639846"/>
              <a:gd name="connsiteX54" fmla="*/ 2367064 w 2509736"/>
              <a:gd name="connsiteY54" fmla="*/ 415047 h 639846"/>
              <a:gd name="connsiteX55" fmla="*/ 2386519 w 2509736"/>
              <a:gd name="connsiteY55" fmla="*/ 408562 h 639846"/>
              <a:gd name="connsiteX56" fmla="*/ 2412460 w 2509736"/>
              <a:gd name="connsiteY56" fmla="*/ 395592 h 639846"/>
              <a:gd name="connsiteX57" fmla="*/ 2490281 w 2509736"/>
              <a:gd name="connsiteY57" fmla="*/ 317770 h 639846"/>
              <a:gd name="connsiteX58" fmla="*/ 2503251 w 2509736"/>
              <a:gd name="connsiteY58" fmla="*/ 298315 h 639846"/>
              <a:gd name="connsiteX59" fmla="*/ 2509736 w 2509736"/>
              <a:gd name="connsiteY59" fmla="*/ 278860 h 639846"/>
              <a:gd name="connsiteX60" fmla="*/ 2503251 w 2509736"/>
              <a:gd name="connsiteY60" fmla="*/ 214009 h 639846"/>
              <a:gd name="connsiteX61" fmla="*/ 2490281 w 2509736"/>
              <a:gd name="connsiteY61" fmla="*/ 201038 h 639846"/>
              <a:gd name="connsiteX62" fmla="*/ 2444885 w 2509736"/>
              <a:gd name="connsiteY62" fmla="*/ 149158 h 639846"/>
              <a:gd name="connsiteX63" fmla="*/ 2431915 w 2509736"/>
              <a:gd name="connsiteY63" fmla="*/ 136187 h 639846"/>
              <a:gd name="connsiteX64" fmla="*/ 2405974 w 2509736"/>
              <a:gd name="connsiteY64" fmla="*/ 123217 h 639846"/>
              <a:gd name="connsiteX65" fmla="*/ 2367064 w 2509736"/>
              <a:gd name="connsiteY65" fmla="*/ 97277 h 639846"/>
              <a:gd name="connsiteX66" fmla="*/ 2321668 w 2509736"/>
              <a:gd name="connsiteY66" fmla="*/ 77821 h 639846"/>
              <a:gd name="connsiteX67" fmla="*/ 2295728 w 2509736"/>
              <a:gd name="connsiteY67" fmla="*/ 64851 h 639846"/>
              <a:gd name="connsiteX68" fmla="*/ 2256817 w 2509736"/>
              <a:gd name="connsiteY68" fmla="*/ 51881 h 639846"/>
              <a:gd name="connsiteX69" fmla="*/ 2237362 w 2509736"/>
              <a:gd name="connsiteY69" fmla="*/ 45396 h 639846"/>
              <a:gd name="connsiteX70" fmla="*/ 2217906 w 2509736"/>
              <a:gd name="connsiteY70" fmla="*/ 38911 h 639846"/>
              <a:gd name="connsiteX71" fmla="*/ 2198451 w 2509736"/>
              <a:gd name="connsiteY71" fmla="*/ 32426 h 639846"/>
              <a:gd name="connsiteX72" fmla="*/ 2172511 w 2509736"/>
              <a:gd name="connsiteY72" fmla="*/ 25941 h 639846"/>
              <a:gd name="connsiteX73" fmla="*/ 2153055 w 2509736"/>
              <a:gd name="connsiteY73" fmla="*/ 19455 h 639846"/>
              <a:gd name="connsiteX74" fmla="*/ 2120630 w 2509736"/>
              <a:gd name="connsiteY74" fmla="*/ 12970 h 639846"/>
              <a:gd name="connsiteX75" fmla="*/ 2010383 w 2509736"/>
              <a:gd name="connsiteY75" fmla="*/ 0 h 639846"/>
              <a:gd name="connsiteX76" fmla="*/ 1601821 w 2509736"/>
              <a:gd name="connsiteY76" fmla="*/ 6485 h 639846"/>
              <a:gd name="connsiteX77" fmla="*/ 1511030 w 2509736"/>
              <a:gd name="connsiteY77" fmla="*/ 12970 h 639846"/>
              <a:gd name="connsiteX78" fmla="*/ 1264596 w 2509736"/>
              <a:gd name="connsiteY78" fmla="*/ 25941 h 639846"/>
              <a:gd name="connsiteX79" fmla="*/ 246434 w 2509736"/>
              <a:gd name="connsiteY79" fmla="*/ 38911 h 63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09736" h="639846">
                <a:moveTo>
                  <a:pt x="778213" y="64851"/>
                </a:moveTo>
                <a:cubicBezTo>
                  <a:pt x="634814" y="82776"/>
                  <a:pt x="799415" y="63908"/>
                  <a:pt x="486383" y="77821"/>
                </a:cubicBezTo>
                <a:cubicBezTo>
                  <a:pt x="468972" y="78595"/>
                  <a:pt x="451831" y="82450"/>
                  <a:pt x="434502" y="84307"/>
                </a:cubicBezTo>
                <a:cubicBezTo>
                  <a:pt x="391300" y="88936"/>
                  <a:pt x="347813" y="91132"/>
                  <a:pt x="304800" y="97277"/>
                </a:cubicBezTo>
                <a:cubicBezTo>
                  <a:pt x="290317" y="99346"/>
                  <a:pt x="236693" y="106647"/>
                  <a:pt x="220494" y="110247"/>
                </a:cubicBezTo>
                <a:cubicBezTo>
                  <a:pt x="213821" y="111730"/>
                  <a:pt x="207711" y="115249"/>
                  <a:pt x="201038" y="116732"/>
                </a:cubicBezTo>
                <a:cubicBezTo>
                  <a:pt x="188202" y="119584"/>
                  <a:pt x="175022" y="120638"/>
                  <a:pt x="162128" y="123217"/>
                </a:cubicBezTo>
                <a:cubicBezTo>
                  <a:pt x="153388" y="124965"/>
                  <a:pt x="144724" y="127141"/>
                  <a:pt x="136187" y="129702"/>
                </a:cubicBezTo>
                <a:cubicBezTo>
                  <a:pt x="123092" y="133630"/>
                  <a:pt x="97277" y="142672"/>
                  <a:pt x="97277" y="142672"/>
                </a:cubicBezTo>
                <a:cubicBezTo>
                  <a:pt x="90792" y="146996"/>
                  <a:pt x="84793" y="152157"/>
                  <a:pt x="77821" y="155643"/>
                </a:cubicBezTo>
                <a:cubicBezTo>
                  <a:pt x="71707" y="158700"/>
                  <a:pt x="64480" y="159071"/>
                  <a:pt x="58366" y="162128"/>
                </a:cubicBezTo>
                <a:cubicBezTo>
                  <a:pt x="48158" y="167232"/>
                  <a:pt x="33177" y="178419"/>
                  <a:pt x="25940" y="188068"/>
                </a:cubicBezTo>
                <a:cubicBezTo>
                  <a:pt x="16587" y="200539"/>
                  <a:pt x="0" y="226979"/>
                  <a:pt x="0" y="226979"/>
                </a:cubicBezTo>
                <a:cubicBezTo>
                  <a:pt x="8733" y="279374"/>
                  <a:pt x="2327" y="253416"/>
                  <a:pt x="19455" y="304800"/>
                </a:cubicBezTo>
                <a:cubicBezTo>
                  <a:pt x="21617" y="311285"/>
                  <a:pt x="21106" y="319421"/>
                  <a:pt x="25940" y="324255"/>
                </a:cubicBezTo>
                <a:lnTo>
                  <a:pt x="38911" y="337226"/>
                </a:lnTo>
                <a:cubicBezTo>
                  <a:pt x="55783" y="387843"/>
                  <a:pt x="28144" y="314591"/>
                  <a:pt x="77821" y="389107"/>
                </a:cubicBezTo>
                <a:cubicBezTo>
                  <a:pt x="82144" y="395592"/>
                  <a:pt x="85801" y="402575"/>
                  <a:pt x="90791" y="408562"/>
                </a:cubicBezTo>
                <a:cubicBezTo>
                  <a:pt x="104119" y="424555"/>
                  <a:pt x="127105" y="442283"/>
                  <a:pt x="142672" y="453958"/>
                </a:cubicBezTo>
                <a:cubicBezTo>
                  <a:pt x="148907" y="458635"/>
                  <a:pt x="155785" y="462398"/>
                  <a:pt x="162128" y="466928"/>
                </a:cubicBezTo>
                <a:cubicBezTo>
                  <a:pt x="170923" y="473210"/>
                  <a:pt x="178903" y="480655"/>
                  <a:pt x="188068" y="486383"/>
                </a:cubicBezTo>
                <a:cubicBezTo>
                  <a:pt x="196266" y="491507"/>
                  <a:pt x="205964" y="493991"/>
                  <a:pt x="214008" y="499353"/>
                </a:cubicBezTo>
                <a:cubicBezTo>
                  <a:pt x="219096" y="502745"/>
                  <a:pt x="221670" y="509290"/>
                  <a:pt x="226979" y="512324"/>
                </a:cubicBezTo>
                <a:cubicBezTo>
                  <a:pt x="237086" y="518100"/>
                  <a:pt x="248992" y="520088"/>
                  <a:pt x="259404" y="525294"/>
                </a:cubicBezTo>
                <a:cubicBezTo>
                  <a:pt x="287864" y="539524"/>
                  <a:pt x="270698" y="539867"/>
                  <a:pt x="304800" y="551234"/>
                </a:cubicBezTo>
                <a:cubicBezTo>
                  <a:pt x="315257" y="554720"/>
                  <a:pt x="326592" y="554819"/>
                  <a:pt x="337226" y="557719"/>
                </a:cubicBezTo>
                <a:cubicBezTo>
                  <a:pt x="337275" y="557732"/>
                  <a:pt x="385839" y="573924"/>
                  <a:pt x="395591" y="577175"/>
                </a:cubicBezTo>
                <a:cubicBezTo>
                  <a:pt x="402076" y="579337"/>
                  <a:pt x="408304" y="582536"/>
                  <a:pt x="415047" y="583660"/>
                </a:cubicBezTo>
                <a:cubicBezTo>
                  <a:pt x="428017" y="585822"/>
                  <a:pt x="441121" y="587293"/>
                  <a:pt x="453957" y="590145"/>
                </a:cubicBezTo>
                <a:cubicBezTo>
                  <a:pt x="460630" y="591628"/>
                  <a:pt x="466670" y="595506"/>
                  <a:pt x="473413" y="596630"/>
                </a:cubicBezTo>
                <a:cubicBezTo>
                  <a:pt x="492722" y="599848"/>
                  <a:pt x="512401" y="600347"/>
                  <a:pt x="531779" y="603115"/>
                </a:cubicBezTo>
                <a:cubicBezTo>
                  <a:pt x="542691" y="604674"/>
                  <a:pt x="553257" y="608312"/>
                  <a:pt x="564204" y="609600"/>
                </a:cubicBezTo>
                <a:cubicBezTo>
                  <a:pt x="590056" y="612641"/>
                  <a:pt x="616085" y="613923"/>
                  <a:pt x="642026" y="616085"/>
                </a:cubicBezTo>
                <a:cubicBezTo>
                  <a:pt x="922208" y="662782"/>
                  <a:pt x="701864" y="628365"/>
                  <a:pt x="1420238" y="616085"/>
                </a:cubicBezTo>
                <a:cubicBezTo>
                  <a:pt x="1427073" y="615968"/>
                  <a:pt x="1433021" y="611083"/>
                  <a:pt x="1439694" y="609600"/>
                </a:cubicBezTo>
                <a:cubicBezTo>
                  <a:pt x="1452530" y="606748"/>
                  <a:pt x="1465710" y="605694"/>
                  <a:pt x="1478604" y="603115"/>
                </a:cubicBezTo>
                <a:cubicBezTo>
                  <a:pt x="1487344" y="601367"/>
                  <a:pt x="1495975" y="599079"/>
                  <a:pt x="1504545" y="596630"/>
                </a:cubicBezTo>
                <a:cubicBezTo>
                  <a:pt x="1511118" y="594752"/>
                  <a:pt x="1517274" y="591368"/>
                  <a:pt x="1524000" y="590145"/>
                </a:cubicBezTo>
                <a:cubicBezTo>
                  <a:pt x="1610500" y="574418"/>
                  <a:pt x="1543814" y="592058"/>
                  <a:pt x="1608306" y="577175"/>
                </a:cubicBezTo>
                <a:cubicBezTo>
                  <a:pt x="1625675" y="573167"/>
                  <a:pt x="1643276" y="569841"/>
                  <a:pt x="1660187" y="564204"/>
                </a:cubicBezTo>
                <a:cubicBezTo>
                  <a:pt x="1666672" y="562042"/>
                  <a:pt x="1673011" y="559377"/>
                  <a:pt x="1679643" y="557719"/>
                </a:cubicBezTo>
                <a:cubicBezTo>
                  <a:pt x="1690336" y="555046"/>
                  <a:pt x="1701308" y="553625"/>
                  <a:pt x="1712068" y="551234"/>
                </a:cubicBezTo>
                <a:cubicBezTo>
                  <a:pt x="1747048" y="543461"/>
                  <a:pt x="1731313" y="544784"/>
                  <a:pt x="1770434" y="538264"/>
                </a:cubicBezTo>
                <a:cubicBezTo>
                  <a:pt x="1785512" y="535751"/>
                  <a:pt x="1800698" y="533941"/>
                  <a:pt x="1815830" y="531779"/>
                </a:cubicBezTo>
                <a:cubicBezTo>
                  <a:pt x="1822315" y="529617"/>
                  <a:pt x="1828582" y="526635"/>
                  <a:pt x="1835285" y="525294"/>
                </a:cubicBezTo>
                <a:cubicBezTo>
                  <a:pt x="1861072" y="520137"/>
                  <a:pt x="1887166" y="516648"/>
                  <a:pt x="1913106" y="512324"/>
                </a:cubicBezTo>
                <a:lnTo>
                  <a:pt x="1952017" y="505838"/>
                </a:lnTo>
                <a:cubicBezTo>
                  <a:pt x="1964987" y="503676"/>
                  <a:pt x="1977911" y="501213"/>
                  <a:pt x="1990928" y="499353"/>
                </a:cubicBezTo>
                <a:cubicBezTo>
                  <a:pt x="2012728" y="496239"/>
                  <a:pt x="2052742" y="490881"/>
                  <a:pt x="2075234" y="486383"/>
                </a:cubicBezTo>
                <a:cubicBezTo>
                  <a:pt x="2151678" y="471094"/>
                  <a:pt x="2031167" y="489899"/>
                  <a:pt x="2146570" y="473413"/>
                </a:cubicBezTo>
                <a:cubicBezTo>
                  <a:pt x="2190528" y="458761"/>
                  <a:pt x="2136896" y="475349"/>
                  <a:pt x="2211421" y="460443"/>
                </a:cubicBezTo>
                <a:cubicBezTo>
                  <a:pt x="2228901" y="456947"/>
                  <a:pt x="2245822" y="450968"/>
                  <a:pt x="2263302" y="447472"/>
                </a:cubicBezTo>
                <a:lnTo>
                  <a:pt x="2295728" y="440987"/>
                </a:lnTo>
                <a:cubicBezTo>
                  <a:pt x="2306536" y="436664"/>
                  <a:pt x="2317213" y="431995"/>
                  <a:pt x="2328153" y="428017"/>
                </a:cubicBezTo>
                <a:cubicBezTo>
                  <a:pt x="2341002" y="423345"/>
                  <a:pt x="2354094" y="419370"/>
                  <a:pt x="2367064" y="415047"/>
                </a:cubicBezTo>
                <a:cubicBezTo>
                  <a:pt x="2373549" y="412885"/>
                  <a:pt x="2380405" y="411619"/>
                  <a:pt x="2386519" y="408562"/>
                </a:cubicBezTo>
                <a:cubicBezTo>
                  <a:pt x="2395166" y="404239"/>
                  <a:pt x="2404066" y="400389"/>
                  <a:pt x="2412460" y="395592"/>
                </a:cubicBezTo>
                <a:cubicBezTo>
                  <a:pt x="2444921" y="377043"/>
                  <a:pt x="2468898" y="347708"/>
                  <a:pt x="2490281" y="317770"/>
                </a:cubicBezTo>
                <a:cubicBezTo>
                  <a:pt x="2494811" y="311428"/>
                  <a:pt x="2499765" y="305286"/>
                  <a:pt x="2503251" y="298315"/>
                </a:cubicBezTo>
                <a:cubicBezTo>
                  <a:pt x="2506308" y="292201"/>
                  <a:pt x="2507574" y="285345"/>
                  <a:pt x="2509736" y="278860"/>
                </a:cubicBezTo>
                <a:cubicBezTo>
                  <a:pt x="2507574" y="257243"/>
                  <a:pt x="2508520" y="235085"/>
                  <a:pt x="2503251" y="214009"/>
                </a:cubicBezTo>
                <a:cubicBezTo>
                  <a:pt x="2501768" y="208077"/>
                  <a:pt x="2494101" y="205813"/>
                  <a:pt x="2490281" y="201038"/>
                </a:cubicBezTo>
                <a:cubicBezTo>
                  <a:pt x="2447387" y="147419"/>
                  <a:pt x="2524879" y="229152"/>
                  <a:pt x="2444885" y="149158"/>
                </a:cubicBezTo>
                <a:cubicBezTo>
                  <a:pt x="2440561" y="144834"/>
                  <a:pt x="2437384" y="138921"/>
                  <a:pt x="2431915" y="136187"/>
                </a:cubicBezTo>
                <a:cubicBezTo>
                  <a:pt x="2423268" y="131864"/>
                  <a:pt x="2414264" y="128191"/>
                  <a:pt x="2405974" y="123217"/>
                </a:cubicBezTo>
                <a:cubicBezTo>
                  <a:pt x="2392607" y="115197"/>
                  <a:pt x="2381006" y="104248"/>
                  <a:pt x="2367064" y="97277"/>
                </a:cubicBezTo>
                <a:cubicBezTo>
                  <a:pt x="2281015" y="54254"/>
                  <a:pt x="2388473" y="106453"/>
                  <a:pt x="2321668" y="77821"/>
                </a:cubicBezTo>
                <a:cubicBezTo>
                  <a:pt x="2312782" y="74013"/>
                  <a:pt x="2304704" y="68441"/>
                  <a:pt x="2295728" y="64851"/>
                </a:cubicBezTo>
                <a:cubicBezTo>
                  <a:pt x="2283034" y="59773"/>
                  <a:pt x="2269787" y="56204"/>
                  <a:pt x="2256817" y="51881"/>
                </a:cubicBezTo>
                <a:lnTo>
                  <a:pt x="2237362" y="45396"/>
                </a:lnTo>
                <a:lnTo>
                  <a:pt x="2217906" y="38911"/>
                </a:lnTo>
                <a:cubicBezTo>
                  <a:pt x="2211421" y="36749"/>
                  <a:pt x="2205083" y="34084"/>
                  <a:pt x="2198451" y="32426"/>
                </a:cubicBezTo>
                <a:cubicBezTo>
                  <a:pt x="2189804" y="30264"/>
                  <a:pt x="2181081" y="28390"/>
                  <a:pt x="2172511" y="25941"/>
                </a:cubicBezTo>
                <a:cubicBezTo>
                  <a:pt x="2165938" y="24063"/>
                  <a:pt x="2159687" y="21113"/>
                  <a:pt x="2153055" y="19455"/>
                </a:cubicBezTo>
                <a:cubicBezTo>
                  <a:pt x="2142362" y="16782"/>
                  <a:pt x="2131502" y="14782"/>
                  <a:pt x="2120630" y="12970"/>
                </a:cubicBezTo>
                <a:cubicBezTo>
                  <a:pt x="2077622" y="5802"/>
                  <a:pt x="2056483" y="4610"/>
                  <a:pt x="2010383" y="0"/>
                </a:cubicBezTo>
                <a:lnTo>
                  <a:pt x="1601821" y="6485"/>
                </a:lnTo>
                <a:cubicBezTo>
                  <a:pt x="1571490" y="7273"/>
                  <a:pt x="1541308" y="11017"/>
                  <a:pt x="1511030" y="12970"/>
                </a:cubicBezTo>
                <a:cubicBezTo>
                  <a:pt x="1464452" y="15975"/>
                  <a:pt x="1302940" y="25295"/>
                  <a:pt x="1264596" y="25941"/>
                </a:cubicBezTo>
                <a:lnTo>
                  <a:pt x="246434" y="38911"/>
                </a:ln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1D7F53-E901-BB48-921B-6E21494C9049}"/>
              </a:ext>
            </a:extLst>
          </p:cNvPr>
          <p:cNvSpPr/>
          <p:nvPr/>
        </p:nvSpPr>
        <p:spPr>
          <a:xfrm>
            <a:off x="3287949" y="3391711"/>
            <a:ext cx="2775625" cy="8236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564CCEC-FA92-7646-902B-5498737F43FF}"/>
              </a:ext>
            </a:extLst>
          </p:cNvPr>
          <p:cNvGrpSpPr/>
          <p:nvPr/>
        </p:nvGrpSpPr>
        <p:grpSpPr>
          <a:xfrm>
            <a:off x="3612571" y="3716877"/>
            <a:ext cx="5408579" cy="620876"/>
            <a:chOff x="3612571" y="3159941"/>
            <a:chExt cx="5408579" cy="6208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15504B2-6079-E640-B072-6E2ED7BE20E1}"/>
                </a:ext>
              </a:extLst>
            </p:cNvPr>
            <p:cNvSpPr/>
            <p:nvPr/>
          </p:nvSpPr>
          <p:spPr>
            <a:xfrm>
              <a:off x="5719865" y="3444439"/>
              <a:ext cx="914400" cy="298315"/>
            </a:xfrm>
            <a:prstGeom prst="rect">
              <a:avLst/>
            </a:prstGeom>
            <a:solidFill>
              <a:srgbClr val="EEEEEE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FBF20E8-D839-F54A-9A79-182ADF880E83}"/>
                </a:ext>
              </a:extLst>
            </p:cNvPr>
            <p:cNvGrpSpPr/>
            <p:nvPr/>
          </p:nvGrpSpPr>
          <p:grpSpPr>
            <a:xfrm>
              <a:off x="3612571" y="3159941"/>
              <a:ext cx="5408579" cy="620876"/>
              <a:chOff x="3612571" y="3159941"/>
              <a:chExt cx="5408579" cy="62087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00879DD-C422-AD40-95F4-FD90D56146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33683"/>
              <a:stretch/>
            </p:blipFill>
            <p:spPr>
              <a:xfrm>
                <a:off x="3612571" y="3159941"/>
                <a:ext cx="5408579" cy="620876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FF3E6AA-3F3B-DE40-AF07-37E890B923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14" t="65394" r="59538" b="346"/>
              <a:stretch/>
            </p:blipFill>
            <p:spPr>
              <a:xfrm>
                <a:off x="5719865" y="3457895"/>
                <a:ext cx="2090319" cy="320748"/>
              </a:xfrm>
              <a:prstGeom prst="rect">
                <a:avLst/>
              </a:prstGeom>
            </p:spPr>
          </p:pic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98D5B99-9868-924D-8F0D-743658E1BA72}"/>
              </a:ext>
            </a:extLst>
          </p:cNvPr>
          <p:cNvSpPr txBox="1"/>
          <p:nvPr/>
        </p:nvSpPr>
        <p:spPr>
          <a:xfrm>
            <a:off x="220126" y="4511037"/>
            <a:ext cx="4831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 </a:t>
            </a:r>
            <a:r>
              <a:rPr lang="en-US" dirty="0" err="1"/>
              <a:t>Dockerfile</a:t>
            </a:r>
            <a:r>
              <a:rPr lang="en-US" dirty="0"/>
              <a:t> </a:t>
            </a:r>
            <a:r>
              <a:rPr lang="ru-RU" dirty="0"/>
              <a:t>может быть </a:t>
            </a:r>
            <a:r>
              <a:rPr lang="ru-RU" b="1" dirty="0"/>
              <a:t>только одна </a:t>
            </a:r>
            <a:r>
              <a:rPr lang="ru-RU" dirty="0"/>
              <a:t>инструкция </a:t>
            </a:r>
            <a:r>
              <a:rPr lang="en-US" dirty="0"/>
              <a:t>CMD</a:t>
            </a:r>
            <a:r>
              <a:rPr lang="ru-RU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701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3200" b="1"/>
              <a:t>Правила вебинара</a:t>
            </a:r>
            <a:endParaRPr sz="3200" b="1"/>
          </a:p>
        </p:txBody>
      </p:sp>
      <p:pic>
        <p:nvPicPr>
          <p:cNvPr id="151" name="Google Shape;15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9512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281613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3061406"/>
            <a:ext cx="692621" cy="6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7650" y="2171509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3"/>
          <p:cNvSpPr txBox="1"/>
          <p:nvPr/>
        </p:nvSpPr>
        <p:spPr>
          <a:xfrm>
            <a:off x="1654525" y="12522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33"/>
          <p:cNvSpPr txBox="1"/>
          <p:nvPr/>
        </p:nvSpPr>
        <p:spPr>
          <a:xfrm>
            <a:off x="1654525" y="306641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чат или голосом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3"/>
          <p:cNvSpPr txBox="1"/>
          <p:nvPr/>
        </p:nvSpPr>
        <p:spPr>
          <a:xfrm>
            <a:off x="1654525" y="39750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33"/>
          <p:cNvSpPr txBox="1"/>
          <p:nvPr/>
        </p:nvSpPr>
        <p:spPr>
          <a:xfrm>
            <a:off x="1654525" y="204930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Off-topic обсуждаем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учебной группе 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33"/>
          <p:cNvSpPr/>
          <p:nvPr/>
        </p:nvSpPr>
        <p:spPr>
          <a:xfrm>
            <a:off x="6046275" y="-8050"/>
            <a:ext cx="30975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3"/>
          <p:cNvSpPr txBox="1"/>
          <p:nvPr/>
        </p:nvSpPr>
        <p:spPr>
          <a:xfrm>
            <a:off x="6344063" y="1052963"/>
            <a:ext cx="204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Условные </a:t>
            </a:r>
            <a:endParaRPr sz="20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обозначения</a:t>
            </a:r>
            <a:endParaRPr sz="20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8593" y="1912032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3"/>
          <p:cNvSpPr txBox="1"/>
          <p:nvPr/>
        </p:nvSpPr>
        <p:spPr>
          <a:xfrm>
            <a:off x="6829363" y="1898744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Индивидуально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3" name="Google Shape;163;p3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8593" y="2392126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3"/>
          <p:cNvSpPr txBox="1"/>
          <p:nvPr/>
        </p:nvSpPr>
        <p:spPr>
          <a:xfrm>
            <a:off x="6829363" y="2291099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Время, необходимое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 активность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" name="Google Shape;165;p3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38593" y="2872220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3"/>
          <p:cNvSpPr txBox="1"/>
          <p:nvPr/>
        </p:nvSpPr>
        <p:spPr>
          <a:xfrm>
            <a:off x="6829363" y="2873300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p3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38593" y="3352314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3"/>
          <p:cNvSpPr txBox="1"/>
          <p:nvPr/>
        </p:nvSpPr>
        <p:spPr>
          <a:xfrm>
            <a:off x="6829363" y="3359347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Говорим голосом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9" name="Google Shape;169;p3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38593" y="3832409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3"/>
          <p:cNvSpPr txBox="1"/>
          <p:nvPr/>
        </p:nvSpPr>
        <p:spPr>
          <a:xfrm>
            <a:off x="6829363" y="3827568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Документ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1" name="Google Shape;171;p3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438593" y="4312503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/>
          <p:nvPr/>
        </p:nvSpPr>
        <p:spPr>
          <a:xfrm>
            <a:off x="6829363" y="4223086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Ответьте себе или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задайте вопрос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4900"/>
              <a:t>Вопросы?</a:t>
            </a:r>
            <a:endParaRPr/>
          </a:p>
        </p:txBody>
      </p:sp>
      <p:pic>
        <p:nvPicPr>
          <p:cNvPr id="358" name="Google Shape;358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8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0" name="Google Shape;360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8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4900" dirty="0"/>
              <a:t>Практика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70034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28FB05-33AB-E84B-9565-602B3DEFD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82D875-6739-E441-A4EF-8C6D192316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350" y="1064519"/>
            <a:ext cx="8520600" cy="2223430"/>
          </a:xfrm>
        </p:spPr>
        <p:txBody>
          <a:bodyPr>
            <a:normAutofit/>
          </a:bodyPr>
          <a:lstStyle/>
          <a:p>
            <a:r>
              <a:rPr lang="ru-RU" dirty="0"/>
              <a:t>Запустить простой контейнер</a:t>
            </a:r>
          </a:p>
          <a:p>
            <a:r>
              <a:rPr lang="ru-RU" dirty="0"/>
              <a:t>Подключиться к контейнеру</a:t>
            </a:r>
          </a:p>
          <a:p>
            <a:r>
              <a:rPr lang="ru-RU" dirty="0"/>
              <a:t>Запустить </a:t>
            </a:r>
            <a:r>
              <a:rPr lang="en-US" dirty="0" err="1"/>
              <a:t>jupyter</a:t>
            </a:r>
            <a:r>
              <a:rPr lang="en-US" dirty="0"/>
              <a:t> notebook </a:t>
            </a:r>
            <a:r>
              <a:rPr lang="ru-RU" dirty="0"/>
              <a:t>в контейнере и подключиться к нему</a:t>
            </a:r>
            <a:endParaRPr lang="en-US" dirty="0"/>
          </a:p>
          <a:p>
            <a:r>
              <a:rPr lang="ru-RU" dirty="0"/>
              <a:t>Развернуть </a:t>
            </a:r>
            <a:r>
              <a:rPr lang="en-US" dirty="0"/>
              <a:t>ML </a:t>
            </a:r>
            <a:r>
              <a:rPr lang="ru-RU" dirty="0"/>
              <a:t>модель в </a:t>
            </a:r>
            <a:r>
              <a:rPr lang="en-US" dirty="0"/>
              <a:t>Docker </a:t>
            </a:r>
            <a:r>
              <a:rPr lang="ru-RU" dirty="0"/>
              <a:t>с использованием </a:t>
            </a:r>
            <a:r>
              <a:rPr lang="en-US" dirty="0"/>
              <a:t>Flask</a:t>
            </a:r>
          </a:p>
          <a:p>
            <a:r>
              <a:rPr lang="ru-RU" dirty="0"/>
              <a:t>Развернуть </a:t>
            </a:r>
            <a:r>
              <a:rPr lang="en-US" dirty="0"/>
              <a:t>ML </a:t>
            </a:r>
            <a:r>
              <a:rPr lang="ru-RU" dirty="0"/>
              <a:t>модель в </a:t>
            </a:r>
            <a:r>
              <a:rPr lang="en-US" dirty="0"/>
              <a:t>Docker </a:t>
            </a:r>
            <a:r>
              <a:rPr lang="ru-RU" dirty="0"/>
              <a:t>с использованием </a:t>
            </a:r>
            <a:r>
              <a:rPr lang="en-US" dirty="0" err="1"/>
              <a:t>FastAPI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2417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28FB05-33AB-E84B-9565-602B3DEFD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</a:t>
            </a:r>
            <a:r>
              <a:rPr lang="en-US" dirty="0"/>
              <a:t> – </a:t>
            </a:r>
            <a:r>
              <a:rPr lang="ru-RU" dirty="0"/>
              <a:t>простой контейнер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F7C9E1-9C8D-EC43-B225-942953056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350" y="1189763"/>
            <a:ext cx="8520600" cy="840075"/>
          </a:xfrm>
        </p:spPr>
        <p:txBody>
          <a:bodyPr>
            <a:normAutofit/>
          </a:bodyPr>
          <a:lstStyle/>
          <a:p>
            <a:r>
              <a:rPr lang="ru-RU" sz="1400" dirty="0"/>
              <a:t>Запустить простой контейнер</a:t>
            </a:r>
          </a:p>
          <a:p>
            <a:r>
              <a:rPr lang="ru-RU" sz="1400" dirty="0"/>
              <a:t>Подключиться к контейнеру</a:t>
            </a:r>
          </a:p>
          <a:p>
            <a:r>
              <a:rPr lang="ru-RU" sz="1400" dirty="0"/>
              <a:t>Посмотреть лог</a:t>
            </a:r>
            <a:endParaRPr lang="en-US" sz="1400" dirty="0"/>
          </a:p>
        </p:txBody>
      </p:sp>
      <p:sp>
        <p:nvSpPr>
          <p:cNvPr id="7" name="Google Shape;45;p11">
            <a:extLst>
              <a:ext uri="{FF2B5EF4-FFF2-40B4-BE49-F238E27FC236}">
                <a16:creationId xmlns:a16="http://schemas.microsoft.com/office/drawing/2014/main" id="{93FD6223-C4AD-C645-AA2A-8E9B2F8A0746}"/>
              </a:ext>
            </a:extLst>
          </p:cNvPr>
          <p:cNvSpPr/>
          <p:nvPr/>
        </p:nvSpPr>
        <p:spPr>
          <a:xfrm>
            <a:off x="417150" y="1964987"/>
            <a:ext cx="7988400" cy="2871636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p61">
            <a:extLst>
              <a:ext uri="{FF2B5EF4-FFF2-40B4-BE49-F238E27FC236}">
                <a16:creationId xmlns:a16="http://schemas.microsoft.com/office/drawing/2014/main" id="{4CC678BF-6E76-5241-8F90-6E440CB94648}"/>
              </a:ext>
            </a:extLst>
          </p:cNvPr>
          <p:cNvSpPr txBox="1">
            <a:spLocks/>
          </p:cNvSpPr>
          <p:nvPr/>
        </p:nvSpPr>
        <p:spPr>
          <a:xfrm>
            <a:off x="500550" y="1964988"/>
            <a:ext cx="8226300" cy="2964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SzPct val="100000"/>
              <a:buNone/>
            </a:pPr>
            <a:r>
              <a:rPr lang="en-US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скачаем образ и запустим контейнер</a:t>
            </a:r>
          </a:p>
          <a:p>
            <a:pPr marL="0" indent="0">
              <a:buSzPct val="100000"/>
              <a:buFont typeface="Arial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docker pull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crccheck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/hello-world</a:t>
            </a:r>
          </a:p>
          <a:p>
            <a:pPr marL="0" indent="0">
              <a:buSzPct val="100000"/>
              <a:buFont typeface="Arial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docker run -d --name web-test -p 80:8000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crccheck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/hello-world</a:t>
            </a:r>
          </a:p>
          <a:p>
            <a:pPr marL="0" indent="0">
              <a:buSzPct val="100000"/>
              <a:buFont typeface="Arial"/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SzPct val="100000"/>
              <a:buFont typeface="Arial"/>
              <a:buNone/>
            </a:pPr>
            <a:r>
              <a:rPr lang="en-US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подключимся к контейнеру</a:t>
            </a:r>
          </a:p>
          <a:p>
            <a:pPr marL="0" indent="0">
              <a:buSzPct val="100000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curl localhost </a:t>
            </a:r>
            <a:r>
              <a:rPr lang="en-US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выполнить запрос</a:t>
            </a:r>
            <a:endParaRPr lang="ru-RU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SzPct val="100000"/>
              <a:buFont typeface="Arial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curl -I localhost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выполнить запрос, получить только заголовки</a:t>
            </a:r>
            <a:endParaRPr lang="ru-RU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SzPct val="100000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docker exec -it web-test /bin/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откроем новую сессию</a:t>
            </a:r>
          </a:p>
          <a:p>
            <a:pPr marL="0" indent="0">
              <a:buSzPct val="100000"/>
              <a:buFont typeface="Arial"/>
              <a:buNone/>
            </a:pPr>
            <a:endParaRPr lang="ru-RU" sz="1400" dirty="0">
              <a:solidFill>
                <a:srgbClr val="008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SzPct val="100000"/>
              <a:buFont typeface="Arial"/>
              <a:buNone/>
            </a:pPr>
            <a:r>
              <a:rPr lang="ru-RU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посмотрим </a:t>
            </a:r>
            <a:r>
              <a:rPr lang="ru-RU" sz="1400" dirty="0" err="1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логи</a:t>
            </a:r>
            <a:endParaRPr lang="ru-RU" sz="1400" dirty="0">
              <a:solidFill>
                <a:srgbClr val="008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SzPct val="100000"/>
              <a:buFont typeface="Arial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docker logs web-test </a:t>
            </a:r>
            <a:r>
              <a:rPr lang="en-US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покажет текущие </a:t>
            </a:r>
            <a:r>
              <a:rPr lang="ru-RU" sz="1400" dirty="0" err="1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логи</a:t>
            </a:r>
            <a:r>
              <a:rPr lang="ru-RU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и завершит подключение</a:t>
            </a:r>
          </a:p>
          <a:p>
            <a:pPr marL="0" indent="0">
              <a:buSzPct val="100000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docker logs -f web-test </a:t>
            </a:r>
            <a:r>
              <a:rPr lang="en-US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покажет текущие </a:t>
            </a:r>
            <a:r>
              <a:rPr lang="ru-RU" sz="1400" dirty="0" err="1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логи</a:t>
            </a:r>
            <a:r>
              <a:rPr lang="ru-RU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и оставит подключение открытым</a:t>
            </a:r>
          </a:p>
        </p:txBody>
      </p:sp>
    </p:spTree>
    <p:extLst>
      <p:ext uri="{BB962C8B-B14F-4D97-AF65-F5344CB8AC3E}">
        <p14:creationId xmlns:p14="http://schemas.microsoft.com/office/powerpoint/2010/main" val="32250623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28FB05-33AB-E84B-9565-602B3DEFD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</a:t>
            </a:r>
            <a:r>
              <a:rPr lang="en-US" dirty="0"/>
              <a:t> – </a:t>
            </a:r>
            <a:r>
              <a:rPr lang="en-US" dirty="0" err="1"/>
              <a:t>jupyter</a:t>
            </a:r>
            <a:r>
              <a:rPr lang="en-US" dirty="0"/>
              <a:t> notebook </a:t>
            </a:r>
            <a:r>
              <a:rPr lang="ru-RU" dirty="0"/>
              <a:t>в контейнере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F7C9E1-9C8D-EC43-B225-942953056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7865" y="878674"/>
            <a:ext cx="8520600" cy="976066"/>
          </a:xfrm>
        </p:spPr>
        <p:txBody>
          <a:bodyPr/>
          <a:lstStyle/>
          <a:p>
            <a:r>
              <a:rPr lang="ru-RU" dirty="0"/>
              <a:t>Запустить контейнер с </a:t>
            </a:r>
            <a:r>
              <a:rPr lang="en-US" dirty="0"/>
              <a:t>Jupyter notebook </a:t>
            </a:r>
            <a:r>
              <a:rPr lang="ru-RU" dirty="0"/>
              <a:t>и пробросить его порт 8888 наружу</a:t>
            </a:r>
          </a:p>
          <a:p>
            <a:r>
              <a:rPr lang="ru-RU" dirty="0"/>
              <a:t>Подключиться и выполнить код на исполнение</a:t>
            </a:r>
          </a:p>
          <a:p>
            <a:r>
              <a:rPr lang="ru-RU" dirty="0"/>
              <a:t>Подключиться и посмотреть лог</a:t>
            </a:r>
          </a:p>
          <a:p>
            <a:endParaRPr lang="en-US" dirty="0"/>
          </a:p>
        </p:txBody>
      </p:sp>
      <p:sp>
        <p:nvSpPr>
          <p:cNvPr id="4" name="Google Shape;45;p11">
            <a:extLst>
              <a:ext uri="{FF2B5EF4-FFF2-40B4-BE49-F238E27FC236}">
                <a16:creationId xmlns:a16="http://schemas.microsoft.com/office/drawing/2014/main" id="{39824ABA-5C64-DF47-B38E-3B0429EB074C}"/>
              </a:ext>
            </a:extLst>
          </p:cNvPr>
          <p:cNvSpPr/>
          <p:nvPr/>
        </p:nvSpPr>
        <p:spPr>
          <a:xfrm>
            <a:off x="417150" y="1964987"/>
            <a:ext cx="7988400" cy="2871636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p61">
            <a:extLst>
              <a:ext uri="{FF2B5EF4-FFF2-40B4-BE49-F238E27FC236}">
                <a16:creationId xmlns:a16="http://schemas.microsoft.com/office/drawing/2014/main" id="{56AA946A-D3E6-8B45-BD5E-B5E9112CAA03}"/>
              </a:ext>
            </a:extLst>
          </p:cNvPr>
          <p:cNvSpPr txBox="1">
            <a:spLocks/>
          </p:cNvSpPr>
          <p:nvPr/>
        </p:nvSpPr>
        <p:spPr>
          <a:xfrm>
            <a:off x="500550" y="1964988"/>
            <a:ext cx="8226300" cy="2964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SzPct val="100000"/>
              <a:buNone/>
            </a:pPr>
            <a:r>
              <a:rPr lang="en-US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скачаем образ и запустим контейнер</a:t>
            </a:r>
          </a:p>
          <a:p>
            <a:pPr marL="0" indent="0">
              <a:buSzPct val="100000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docker pull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jupyter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datascience-notebook:latest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внимание 5.67 </a:t>
            </a:r>
            <a:r>
              <a:rPr lang="en-US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Gb</a:t>
            </a:r>
            <a:endParaRPr lang="ru-RU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SzPct val="100000"/>
              <a:buFont typeface="Arial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docker run -d --name ds-notebook -p 9000:8888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jupyter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datascience-notebook:latest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SzPct val="100000"/>
              <a:buFont typeface="Arial"/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SzPct val="100000"/>
              <a:buFont typeface="Arial"/>
              <a:buNone/>
            </a:pPr>
            <a:r>
              <a:rPr lang="en-US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подключимся к контейнеру</a:t>
            </a:r>
            <a:r>
              <a:rPr lang="en-US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через браузер </a:t>
            </a:r>
            <a:endParaRPr lang="en-US" sz="1400" dirty="0">
              <a:solidFill>
                <a:srgbClr val="008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SzPct val="100000"/>
              <a:buFont typeface="Arial"/>
              <a:buNone/>
            </a:pPr>
            <a:endParaRPr lang="ru-RU" sz="1400" dirty="0">
              <a:solidFill>
                <a:srgbClr val="008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SzPct val="100000"/>
              <a:buFont typeface="Arial"/>
              <a:buNone/>
            </a:pPr>
            <a:r>
              <a:rPr lang="ru-RU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посмотрим </a:t>
            </a:r>
            <a:r>
              <a:rPr lang="ru-RU" sz="1400" dirty="0" err="1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логи</a:t>
            </a:r>
            <a:r>
              <a:rPr lang="en-US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и оставит подключение открытым</a:t>
            </a:r>
          </a:p>
          <a:p>
            <a:pPr marL="0" indent="0">
              <a:buSzPct val="100000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docker logs -f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jupyter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datascience-notebook:latest</a:t>
            </a:r>
            <a:endParaRPr lang="ru-RU" sz="1400" dirty="0">
              <a:solidFill>
                <a:srgbClr val="008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8752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;p11">
            <a:extLst>
              <a:ext uri="{FF2B5EF4-FFF2-40B4-BE49-F238E27FC236}">
                <a16:creationId xmlns:a16="http://schemas.microsoft.com/office/drawing/2014/main" id="{0B3D95D9-6A17-564D-AAC6-81EA5655D9B4}"/>
              </a:ext>
            </a:extLst>
          </p:cNvPr>
          <p:cNvSpPr/>
          <p:nvPr/>
        </p:nvSpPr>
        <p:spPr>
          <a:xfrm>
            <a:off x="500550" y="2338334"/>
            <a:ext cx="7988400" cy="189644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6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Развернуть </a:t>
            </a:r>
            <a:r>
              <a:rPr lang="en-US" dirty="0"/>
              <a:t>ML </a:t>
            </a:r>
            <a:r>
              <a:rPr lang="ru-RU" dirty="0"/>
              <a:t>модель в </a:t>
            </a:r>
            <a:r>
              <a:rPr lang="en-US" dirty="0"/>
              <a:t>Docker </a:t>
            </a:r>
            <a:r>
              <a:rPr lang="ru-RU" dirty="0"/>
              <a:t>с использованием </a:t>
            </a:r>
            <a:r>
              <a:rPr lang="en-US" dirty="0"/>
              <a:t>Flask </a:t>
            </a:r>
            <a:r>
              <a:rPr lang="ru-RU" dirty="0"/>
              <a:t>и </a:t>
            </a:r>
            <a:r>
              <a:rPr lang="en-US" dirty="0" err="1"/>
              <a:t>FastAPI</a:t>
            </a:r>
            <a:endParaRPr dirty="0"/>
          </a:p>
        </p:txBody>
      </p:sp>
      <p:sp>
        <p:nvSpPr>
          <p:cNvPr id="340" name="Google Shape;340;p61"/>
          <p:cNvSpPr txBox="1">
            <a:spLocks noGrp="1"/>
          </p:cNvSpPr>
          <p:nvPr>
            <p:ph type="subTitle" idx="1"/>
          </p:nvPr>
        </p:nvSpPr>
        <p:spPr>
          <a:xfrm>
            <a:off x="570450" y="2386129"/>
            <a:ext cx="8226300" cy="18486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docker build –f </a:t>
            </a:r>
            <a:r>
              <a:rPr lang="en-US" sz="1400" dirty="0" err="1">
                <a:solidFill>
                  <a:schemeClr val="tx1"/>
                </a:solidFill>
              </a:rPr>
              <a:t>flask.Dockerfile</a:t>
            </a:r>
            <a:r>
              <a:rPr lang="en-US" sz="1400" dirty="0">
                <a:solidFill>
                  <a:schemeClr val="tx1"/>
                </a:solidFill>
              </a:rPr>
              <a:t> -t </a:t>
            </a:r>
            <a:r>
              <a:rPr lang="en-US" sz="1400" dirty="0" err="1">
                <a:solidFill>
                  <a:schemeClr val="tx1"/>
                </a:solidFill>
              </a:rPr>
              <a:t>dummy_flask_api</a:t>
            </a:r>
            <a:r>
              <a:rPr lang="en-US" sz="1400" dirty="0">
                <a:solidFill>
                  <a:schemeClr val="tx1"/>
                </a:solidFill>
              </a:rPr>
              <a:t> 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docker run -d -p 5001:5001 </a:t>
            </a:r>
            <a:r>
              <a:rPr lang="en-US" sz="1400" dirty="0" err="1">
                <a:solidFill>
                  <a:schemeClr val="tx1"/>
                </a:solidFill>
              </a:rPr>
              <a:t>dummy_flask_api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docker build –f </a:t>
            </a:r>
            <a:r>
              <a:rPr lang="en-US" sz="1400" dirty="0" err="1">
                <a:solidFill>
                  <a:schemeClr val="tx1"/>
                </a:solidFill>
              </a:rPr>
              <a:t>fastapi.Dockerfile</a:t>
            </a:r>
            <a:r>
              <a:rPr lang="en-US" sz="1400" dirty="0">
                <a:solidFill>
                  <a:schemeClr val="tx1"/>
                </a:solidFill>
              </a:rPr>
              <a:t> -t </a:t>
            </a:r>
            <a:r>
              <a:rPr lang="en-US" sz="1400" dirty="0" err="1">
                <a:solidFill>
                  <a:schemeClr val="tx1"/>
                </a:solidFill>
              </a:rPr>
              <a:t>dummy_fast_api</a:t>
            </a:r>
            <a:r>
              <a:rPr lang="en-US" sz="1400" dirty="0">
                <a:solidFill>
                  <a:schemeClr val="tx1"/>
                </a:solidFill>
              </a:rPr>
              <a:t> 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docker run -d -p 5002:5002 </a:t>
            </a:r>
            <a:r>
              <a:rPr lang="en-US" sz="1400" dirty="0" err="1">
                <a:solidFill>
                  <a:schemeClr val="tx1"/>
                </a:solidFill>
              </a:rPr>
              <a:t>dummy_fast_api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5030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Список материалов для изучения</a:t>
            </a:r>
            <a:endParaRPr dirty="0"/>
          </a:p>
        </p:txBody>
      </p:sp>
      <p:sp>
        <p:nvSpPr>
          <p:cNvPr id="408" name="Google Shape;408;p71"/>
          <p:cNvSpPr txBox="1">
            <a:spLocks noGrp="1"/>
          </p:cNvSpPr>
          <p:nvPr>
            <p:ph type="body" idx="4294967295"/>
          </p:nvPr>
        </p:nvSpPr>
        <p:spPr>
          <a:xfrm>
            <a:off x="381000" y="895350"/>
            <a:ext cx="8610600" cy="3968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en-US" sz="1800" b="1" dirty="0"/>
              <a:t>Docker</a:t>
            </a:r>
            <a:r>
              <a:rPr lang="ru-RU" sz="1800" b="1" dirty="0"/>
              <a:t> </a:t>
            </a:r>
            <a:endParaRPr lang="en-US" sz="1800" b="1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ru-RU" sz="1400" dirty="0"/>
              <a:t>Основы </a:t>
            </a:r>
            <a:r>
              <a:rPr lang="en-US" sz="1400" dirty="0"/>
              <a:t>docker: </a:t>
            </a:r>
            <a:r>
              <a:rPr lang="en-US" sz="1400" dirty="0">
                <a:hlinkClick r:id="rId3"/>
              </a:rPr>
              <a:t>https://habr.com/ru/companies/ruvds/articles/438796/</a:t>
            </a:r>
            <a:r>
              <a:rPr lang="en-US" sz="1400" dirty="0"/>
              <a:t>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ru-RU" sz="1400" dirty="0"/>
              <a:t>Основные команды </a:t>
            </a:r>
            <a:r>
              <a:rPr lang="en-US" sz="1400" dirty="0"/>
              <a:t>docker: </a:t>
            </a:r>
            <a:r>
              <a:rPr lang="en-US" sz="1400" dirty="0">
                <a:hlinkClick r:id="rId4"/>
              </a:rPr>
              <a:t>https://habr.com/ru/companies/flant/articles/336654/</a:t>
            </a:r>
            <a:r>
              <a:rPr lang="en-US" sz="1400" dirty="0"/>
              <a:t>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400" dirty="0"/>
              <a:t>Docker </a:t>
            </a:r>
            <a:r>
              <a:rPr lang="ru-RU" sz="1400" dirty="0"/>
              <a:t>на </a:t>
            </a:r>
            <a:r>
              <a:rPr lang="en-US" sz="1400" dirty="0"/>
              <a:t>mac m1: </a:t>
            </a:r>
            <a:r>
              <a:rPr lang="en-US" sz="1400" dirty="0">
                <a:hlinkClick r:id="rId5"/>
              </a:rPr>
              <a:t>https://habr.com/ru/companies/evrone/articles/716630/</a:t>
            </a:r>
            <a:r>
              <a:rPr lang="en-US" sz="1400" dirty="0"/>
              <a:t> </a:t>
            </a:r>
            <a:endParaRPr lang="ru-RU" sz="1400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en-US" sz="1300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ru-RU" sz="1800" b="1" dirty="0"/>
              <a:t>Оптимизация сборки </a:t>
            </a:r>
            <a:r>
              <a:rPr lang="en-US" sz="1800" b="1" dirty="0" err="1"/>
              <a:t>dockerfile</a:t>
            </a:r>
            <a:endParaRPr lang="en-US" sz="1800" b="1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400" dirty="0">
                <a:hlinkClick r:id="rId6"/>
              </a:rPr>
              <a:t>https://habr.com/ru/companies/first/articles/702168/</a:t>
            </a:r>
            <a:r>
              <a:rPr lang="en-US" sz="1400" dirty="0"/>
              <a:t>  </a:t>
            </a:r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en-US" sz="1900" b="1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ru-RU" sz="1800" b="1" dirty="0"/>
              <a:t>Развертывание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ru-RU" sz="1400" dirty="0"/>
              <a:t>Развертывание </a:t>
            </a:r>
            <a:r>
              <a:rPr lang="en-US" sz="1400" dirty="0"/>
              <a:t>ML </a:t>
            </a:r>
            <a:r>
              <a:rPr lang="ru-RU" sz="1400" dirty="0"/>
              <a:t>модели в </a:t>
            </a:r>
            <a:r>
              <a:rPr lang="en-US" sz="1400" dirty="0"/>
              <a:t>Docker</a:t>
            </a:r>
            <a:r>
              <a:rPr lang="ru-RU" sz="1400" dirty="0"/>
              <a:t>: </a:t>
            </a:r>
            <a:r>
              <a:rPr lang="en-US" sz="1400" dirty="0">
                <a:hlinkClick r:id="rId7"/>
              </a:rPr>
              <a:t>https://habr.com/ru/articles/548910/</a:t>
            </a:r>
            <a:r>
              <a:rPr lang="ru-RU" sz="1400" dirty="0"/>
              <a:t> </a:t>
            </a:r>
            <a:endParaRPr lang="en-US" sz="1400" dirty="0"/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ru-RU" sz="1400" dirty="0"/>
              <a:t>Простой </a:t>
            </a:r>
            <a:r>
              <a:rPr lang="en-US" sz="1400" dirty="0"/>
              <a:t>ML </a:t>
            </a:r>
            <a:r>
              <a:rPr lang="ru-RU" sz="1400" dirty="0"/>
              <a:t>веб-сервис на </a:t>
            </a:r>
            <a:r>
              <a:rPr lang="en-US" sz="1400" dirty="0" err="1"/>
              <a:t>FastAPI</a:t>
            </a:r>
            <a:r>
              <a:rPr lang="ru-RU" sz="1400" dirty="0"/>
              <a:t>: </a:t>
            </a:r>
            <a:r>
              <a:rPr lang="en-US" sz="1400" dirty="0">
                <a:hlinkClick r:id="rId8"/>
              </a:rPr>
              <a:t>https://habr.com/ru/articles/729380/</a:t>
            </a:r>
            <a:r>
              <a:rPr lang="ru-RU" sz="1400" dirty="0"/>
              <a:t> </a:t>
            </a:r>
            <a:endParaRPr lang="en-US" sz="1400" dirty="0"/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endParaRPr lang="en-US" sz="1300" dirty="0"/>
          </a:p>
          <a:p>
            <a:pPr indent="-311150">
              <a:lnSpc>
                <a:spcPct val="100000"/>
              </a:lnSpc>
              <a:buSzPts val="1300"/>
              <a:buFont typeface="Roboto"/>
              <a:buAutoNum type="arabicPeriod"/>
            </a:pPr>
            <a:r>
              <a:rPr lang="en-US" sz="1800" b="1" dirty="0"/>
              <a:t>Docker Compose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ru-RU" sz="1400" dirty="0"/>
              <a:t>Руководство по </a:t>
            </a:r>
            <a:r>
              <a:rPr lang="en-US" sz="1400" dirty="0"/>
              <a:t>Docker Compose </a:t>
            </a:r>
            <a:r>
              <a:rPr lang="ru-RU" sz="1400" dirty="0"/>
              <a:t>для начинающих</a:t>
            </a:r>
            <a:r>
              <a:rPr lang="en-US" sz="1400" dirty="0"/>
              <a:t>: </a:t>
            </a:r>
            <a:r>
              <a:rPr lang="en-US" sz="1400" dirty="0">
                <a:hlinkClick r:id="rId9"/>
              </a:rPr>
              <a:t>https://habr.com/ru/companies/ruvds/articles/450312/</a:t>
            </a:r>
            <a:r>
              <a:rPr lang="en-US" sz="1400" dirty="0"/>
              <a:t> 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en-US" sz="1400" dirty="0"/>
              <a:t>Docker Compose: </a:t>
            </a:r>
            <a:r>
              <a:rPr lang="en-US" sz="1400" dirty="0">
                <a:hlinkClick r:id="rId10"/>
              </a:rPr>
              <a:t>https://habr.com/ru/companies/otus/articles/731854/</a:t>
            </a:r>
            <a:r>
              <a:rPr lang="en-US" sz="1400" dirty="0"/>
              <a:t> 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488950" indent="-342900">
              <a:buSzPts val="1300"/>
              <a:buFont typeface="+mj-lt"/>
              <a:buAutoNum type="arabicPeriod"/>
            </a:pPr>
            <a:r>
              <a:rPr lang="en-US" b="1" dirty="0"/>
              <a:t>Flask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ru-RU" sz="1400" dirty="0"/>
              <a:t>Учебник по </a:t>
            </a:r>
            <a:r>
              <a:rPr lang="en-US" sz="1400" dirty="0"/>
              <a:t>Flask: </a:t>
            </a:r>
            <a:r>
              <a:rPr lang="en-US" sz="1400" dirty="0">
                <a:hlinkClick r:id="rId11"/>
              </a:rPr>
              <a:t>https://habr.com/ru/articles/346306/</a:t>
            </a:r>
            <a:r>
              <a:rPr lang="en-US" sz="1400" dirty="0"/>
              <a:t> </a:t>
            </a:r>
            <a:endParaRPr lang="ru-RU" sz="14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9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/>
              <a:t>Рефлексия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Рефлексия</a:t>
            </a:r>
            <a:endParaRPr/>
          </a:p>
        </p:txBody>
      </p:sp>
      <p:pic>
        <p:nvPicPr>
          <p:cNvPr id="372" name="Google Shape;372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114" y="2019850"/>
            <a:ext cx="828522" cy="828504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60"/>
          <p:cNvSpPr txBox="1"/>
          <p:nvPr/>
        </p:nvSpPr>
        <p:spPr>
          <a:xfrm>
            <a:off x="1700240" y="2364004"/>
            <a:ext cx="4672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 какими впечатлениями уходите с вебинара?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60"/>
          <p:cNvSpPr txBox="1"/>
          <p:nvPr/>
        </p:nvSpPr>
        <p:spPr>
          <a:xfrm>
            <a:off x="1700240" y="3414189"/>
            <a:ext cx="4996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 будете применять на практике то,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узнали на вебинаре?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5" name="Google Shape;375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950" y="3330152"/>
            <a:ext cx="845250" cy="84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1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559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800"/>
              <a:t>Заполните, пожалуйста,</a:t>
            </a:r>
            <a:endParaRPr sz="3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/>
              <a:t>опрос о занятии</a:t>
            </a:r>
            <a:endParaRPr sz="3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/>
              <a:t>по ссылке в чате</a:t>
            </a:r>
            <a:endParaRPr sz="3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6225366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Карта</a:t>
            </a:r>
            <a:r>
              <a:rPr spc="-65" dirty="0"/>
              <a:t> </a:t>
            </a:r>
            <a:r>
              <a:rPr spc="-15" dirty="0"/>
              <a:t>курса</a:t>
            </a:r>
          </a:p>
        </p:txBody>
      </p:sp>
      <p:sp>
        <p:nvSpPr>
          <p:cNvPr id="3" name="object 3"/>
          <p:cNvSpPr/>
          <p:nvPr/>
        </p:nvSpPr>
        <p:spPr>
          <a:xfrm>
            <a:off x="5805201" y="627324"/>
            <a:ext cx="2473325" cy="579755"/>
          </a:xfrm>
          <a:custGeom>
            <a:avLst/>
            <a:gdLst/>
            <a:ahLst/>
            <a:cxnLst/>
            <a:rect l="l" t="t" r="r" b="b"/>
            <a:pathLst>
              <a:path w="2473325" h="579755">
                <a:moveTo>
                  <a:pt x="23766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376647" y="0"/>
                </a:lnTo>
                <a:lnTo>
                  <a:pt x="2430215" y="16221"/>
                </a:lnTo>
                <a:lnTo>
                  <a:pt x="2465850" y="59603"/>
                </a:lnTo>
                <a:lnTo>
                  <a:pt x="2473199" y="96551"/>
                </a:lnTo>
                <a:lnTo>
                  <a:pt x="2473199" y="482747"/>
                </a:lnTo>
                <a:lnTo>
                  <a:pt x="2465612" y="520330"/>
                </a:lnTo>
                <a:lnTo>
                  <a:pt x="2444920" y="551020"/>
                </a:lnTo>
                <a:lnTo>
                  <a:pt x="2414230" y="571712"/>
                </a:lnTo>
                <a:lnTo>
                  <a:pt x="2376647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82704" y="697646"/>
            <a:ext cx="1422400" cy="4235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85"/>
              </a:spcBef>
            </a:pPr>
            <a:r>
              <a:rPr sz="1300" spc="-10" dirty="0">
                <a:latin typeface="Roboto"/>
                <a:cs typeface="Roboto"/>
              </a:rPr>
              <a:t>Advanced</a:t>
            </a:r>
            <a:r>
              <a:rPr sz="1300" spc="-65" dirty="0">
                <a:latin typeface="Roboto"/>
                <a:cs typeface="Roboto"/>
              </a:rPr>
              <a:t> </a:t>
            </a:r>
            <a:r>
              <a:rPr sz="1300" spc="-15" dirty="0">
                <a:latin typeface="Roboto"/>
                <a:cs typeface="Roboto"/>
              </a:rPr>
              <a:t>Machine </a:t>
            </a:r>
            <a:r>
              <a:rPr sz="1300" spc="-310" dirty="0">
                <a:latin typeface="Roboto"/>
                <a:cs typeface="Roboto"/>
              </a:rPr>
              <a:t> </a:t>
            </a:r>
            <a:r>
              <a:rPr sz="1300" spc="-20" dirty="0">
                <a:latin typeface="Roboto"/>
                <a:cs typeface="Roboto"/>
              </a:rPr>
              <a:t>Learning.</a:t>
            </a:r>
            <a:r>
              <a:rPr sz="1300" spc="-15" dirty="0">
                <a:latin typeface="Roboto"/>
                <a:cs typeface="Roboto"/>
              </a:rPr>
              <a:t> AutoML</a:t>
            </a:r>
            <a:endParaRPr sz="1300">
              <a:latin typeface="Roboto"/>
              <a:cs typeface="Robo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97874" y="1638275"/>
            <a:ext cx="2473325" cy="579755"/>
          </a:xfrm>
          <a:custGeom>
            <a:avLst/>
            <a:gdLst/>
            <a:ahLst/>
            <a:cxnLst/>
            <a:rect l="l" t="t" r="r" b="b"/>
            <a:pathLst>
              <a:path w="2473325" h="579755">
                <a:moveTo>
                  <a:pt x="23766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376647" y="0"/>
                </a:lnTo>
                <a:lnTo>
                  <a:pt x="2430215" y="16221"/>
                </a:lnTo>
                <a:lnTo>
                  <a:pt x="2465850" y="59603"/>
                </a:lnTo>
                <a:lnTo>
                  <a:pt x="2473199" y="96551"/>
                </a:lnTo>
                <a:lnTo>
                  <a:pt x="2473199" y="482747"/>
                </a:lnTo>
                <a:lnTo>
                  <a:pt x="2465612" y="520330"/>
                </a:lnTo>
                <a:lnTo>
                  <a:pt x="2444920" y="551020"/>
                </a:lnTo>
                <a:lnTo>
                  <a:pt x="2414230" y="571712"/>
                </a:lnTo>
                <a:lnTo>
                  <a:pt x="2376647" y="579299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endParaRPr sz="1600">
              <a:solidFill>
                <a:srgbClr val="1F1F1F"/>
              </a:solidFill>
              <a:latin typeface="Google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75378" y="1808608"/>
            <a:ext cx="82740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0" dirty="0">
                <a:latin typeface="Roboto"/>
                <a:cs typeface="Roboto"/>
              </a:rPr>
              <a:t>Production</a:t>
            </a:r>
            <a:endParaRPr sz="1300">
              <a:latin typeface="Roboto"/>
              <a:cs typeface="Robo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05882" y="1847802"/>
            <a:ext cx="2203450" cy="579755"/>
          </a:xfrm>
          <a:custGeom>
            <a:avLst/>
            <a:gdLst/>
            <a:ahLst/>
            <a:cxnLst/>
            <a:rect l="l" t="t" r="r" b="b"/>
            <a:pathLst>
              <a:path w="2203450" h="579755">
                <a:moveTo>
                  <a:pt x="2106648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106648" y="0"/>
                </a:lnTo>
                <a:lnTo>
                  <a:pt x="2160214" y="16221"/>
                </a:lnTo>
                <a:lnTo>
                  <a:pt x="2195850" y="59603"/>
                </a:lnTo>
                <a:lnTo>
                  <a:pt x="2203199" y="96551"/>
                </a:lnTo>
                <a:lnTo>
                  <a:pt x="2203199" y="482747"/>
                </a:lnTo>
                <a:lnTo>
                  <a:pt x="2195612" y="520330"/>
                </a:lnTo>
                <a:lnTo>
                  <a:pt x="2174920" y="551020"/>
                </a:lnTo>
                <a:lnTo>
                  <a:pt x="2144230" y="571712"/>
                </a:lnTo>
                <a:lnTo>
                  <a:pt x="2106648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424166" y="2018136"/>
            <a:ext cx="137477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latin typeface="Roboto"/>
                <a:cs typeface="Roboto"/>
              </a:rPr>
              <a:t>Временные</a:t>
            </a:r>
            <a:r>
              <a:rPr sz="1300" spc="-70" dirty="0">
                <a:latin typeface="Roboto"/>
                <a:cs typeface="Roboto"/>
              </a:rPr>
              <a:t> </a:t>
            </a:r>
            <a:r>
              <a:rPr sz="1300" spc="-25" dirty="0">
                <a:latin typeface="Roboto"/>
                <a:cs typeface="Roboto"/>
              </a:rPr>
              <a:t>ряды</a:t>
            </a:r>
            <a:endParaRPr sz="1300">
              <a:latin typeface="Roboto"/>
              <a:cs typeface="Robo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16500" y="3022737"/>
            <a:ext cx="2971165" cy="579755"/>
          </a:xfrm>
          <a:custGeom>
            <a:avLst/>
            <a:gdLst/>
            <a:ahLst/>
            <a:cxnLst/>
            <a:rect l="l" t="t" r="r" b="b"/>
            <a:pathLst>
              <a:path w="2971165" h="579754">
                <a:moveTo>
                  <a:pt x="28740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874047" y="0"/>
                </a:lnTo>
                <a:lnTo>
                  <a:pt x="2927615" y="16221"/>
                </a:lnTo>
                <a:lnTo>
                  <a:pt x="2963250" y="59603"/>
                </a:lnTo>
                <a:lnTo>
                  <a:pt x="2970599" y="96551"/>
                </a:lnTo>
                <a:lnTo>
                  <a:pt x="2970599" y="482747"/>
                </a:lnTo>
                <a:lnTo>
                  <a:pt x="2963012" y="520330"/>
                </a:lnTo>
                <a:lnTo>
                  <a:pt x="2942320" y="551020"/>
                </a:lnTo>
                <a:lnTo>
                  <a:pt x="2911630" y="571712"/>
                </a:lnTo>
                <a:lnTo>
                  <a:pt x="2874047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294004" y="3193070"/>
            <a:ext cx="53149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25" dirty="0">
                <a:latin typeface="Roboto"/>
                <a:cs typeface="Roboto"/>
              </a:rPr>
              <a:t>Г</a:t>
            </a:r>
            <a:r>
              <a:rPr sz="1300" spc="-65" dirty="0">
                <a:latin typeface="Roboto"/>
                <a:cs typeface="Roboto"/>
              </a:rPr>
              <a:t>рафы</a:t>
            </a:r>
            <a:endParaRPr sz="1300">
              <a:latin typeface="Roboto"/>
              <a:cs typeface="Robo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840299" y="2778634"/>
            <a:ext cx="2473325" cy="579755"/>
          </a:xfrm>
          <a:custGeom>
            <a:avLst/>
            <a:gdLst/>
            <a:ahLst/>
            <a:cxnLst/>
            <a:rect l="l" t="t" r="r" b="b"/>
            <a:pathLst>
              <a:path w="2473325" h="579754">
                <a:moveTo>
                  <a:pt x="2376647" y="579300"/>
                </a:moveTo>
                <a:lnTo>
                  <a:pt x="96551" y="579300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8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376647" y="0"/>
                </a:lnTo>
                <a:lnTo>
                  <a:pt x="2430215" y="16221"/>
                </a:lnTo>
                <a:lnTo>
                  <a:pt x="2465850" y="59603"/>
                </a:lnTo>
                <a:lnTo>
                  <a:pt x="2473200" y="96551"/>
                </a:lnTo>
                <a:lnTo>
                  <a:pt x="2473200" y="482748"/>
                </a:lnTo>
                <a:lnTo>
                  <a:pt x="2465612" y="520330"/>
                </a:lnTo>
                <a:lnTo>
                  <a:pt x="2444920" y="551020"/>
                </a:lnTo>
                <a:lnTo>
                  <a:pt x="2414230" y="571712"/>
                </a:lnTo>
                <a:lnTo>
                  <a:pt x="2376647" y="57930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017804" y="2878546"/>
            <a:ext cx="1956435" cy="364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100" spc="-15" dirty="0">
                <a:latin typeface="Roboto"/>
                <a:cs typeface="Roboto"/>
              </a:rPr>
              <a:t>Рекомендательные</a:t>
            </a:r>
            <a:r>
              <a:rPr sz="1100" dirty="0">
                <a:latin typeface="Roboto"/>
                <a:cs typeface="Roboto"/>
              </a:rPr>
              <a:t> </a:t>
            </a:r>
            <a:r>
              <a:rPr sz="1100" spc="-20" dirty="0">
                <a:latin typeface="Roboto"/>
                <a:cs typeface="Roboto"/>
              </a:rPr>
              <a:t>системы. </a:t>
            </a:r>
            <a:r>
              <a:rPr sz="1100" spc="-254" dirty="0">
                <a:latin typeface="Roboto"/>
                <a:cs typeface="Roboto"/>
              </a:rPr>
              <a:t> </a:t>
            </a:r>
            <a:r>
              <a:rPr sz="1100" spc="-30" dirty="0">
                <a:latin typeface="Roboto"/>
                <a:cs typeface="Roboto"/>
              </a:rPr>
              <a:t>Задача</a:t>
            </a:r>
            <a:r>
              <a:rPr sz="1100" spc="-10" dirty="0">
                <a:latin typeface="Roboto"/>
                <a:cs typeface="Roboto"/>
              </a:rPr>
              <a:t> </a:t>
            </a:r>
            <a:r>
              <a:rPr sz="1100" dirty="0">
                <a:latin typeface="Roboto"/>
                <a:cs typeface="Roboto"/>
              </a:rPr>
              <a:t>ранжирования</a:t>
            </a:r>
            <a:endParaRPr sz="1100">
              <a:latin typeface="Roboto"/>
              <a:cs typeface="Robo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467898" y="912212"/>
            <a:ext cx="4342130" cy="3698875"/>
            <a:chOff x="1467898" y="912212"/>
            <a:chExt cx="4342130" cy="3698875"/>
          </a:xfrm>
        </p:grpSpPr>
        <p:sp>
          <p:nvSpPr>
            <p:cNvPr id="14" name="object 14"/>
            <p:cNvSpPr/>
            <p:nvPr/>
          </p:nvSpPr>
          <p:spPr>
            <a:xfrm>
              <a:off x="1472660" y="916975"/>
              <a:ext cx="4332605" cy="1220470"/>
            </a:xfrm>
            <a:custGeom>
              <a:avLst/>
              <a:gdLst/>
              <a:ahLst/>
              <a:cxnLst/>
              <a:rect l="l" t="t" r="r" b="b"/>
              <a:pathLst>
                <a:path w="4332605" h="1220470">
                  <a:moveTo>
                    <a:pt x="2898413" y="1010949"/>
                  </a:moveTo>
                  <a:lnTo>
                    <a:pt x="2964258" y="1012817"/>
                  </a:lnTo>
                  <a:lnTo>
                    <a:pt x="3023231" y="1018131"/>
                  </a:lnTo>
                  <a:lnTo>
                    <a:pt x="3076192" y="1026461"/>
                  </a:lnTo>
                  <a:lnTo>
                    <a:pt x="3124000" y="1037376"/>
                  </a:lnTo>
                  <a:lnTo>
                    <a:pt x="3167514" y="1050445"/>
                  </a:lnTo>
                  <a:lnTo>
                    <a:pt x="3207593" y="1065238"/>
                  </a:lnTo>
                  <a:lnTo>
                    <a:pt x="3245096" y="1081324"/>
                  </a:lnTo>
                  <a:lnTo>
                    <a:pt x="3280884" y="1098271"/>
                  </a:lnTo>
                  <a:lnTo>
                    <a:pt x="3315813" y="1115649"/>
                  </a:lnTo>
                  <a:lnTo>
                    <a:pt x="3350745" y="1133028"/>
                  </a:lnTo>
                  <a:lnTo>
                    <a:pt x="3386537" y="1149975"/>
                  </a:lnTo>
                  <a:lnTo>
                    <a:pt x="3424048" y="1166061"/>
                  </a:lnTo>
                  <a:lnTo>
                    <a:pt x="3464138" y="1180854"/>
                  </a:lnTo>
                  <a:lnTo>
                    <a:pt x="3507664" y="1193923"/>
                  </a:lnTo>
                  <a:lnTo>
                    <a:pt x="3555486" y="1204838"/>
                  </a:lnTo>
                  <a:lnTo>
                    <a:pt x="3608463" y="1213168"/>
                  </a:lnTo>
                  <a:lnTo>
                    <a:pt x="3667452" y="1218482"/>
                  </a:lnTo>
                  <a:lnTo>
                    <a:pt x="3733313" y="1220349"/>
                  </a:lnTo>
                </a:path>
                <a:path w="4332605" h="1220470">
                  <a:moveTo>
                    <a:pt x="4332540" y="0"/>
                  </a:moveTo>
                  <a:lnTo>
                    <a:pt x="4257836" y="109"/>
                  </a:lnTo>
                  <a:lnTo>
                    <a:pt x="4183563" y="436"/>
                  </a:lnTo>
                  <a:lnTo>
                    <a:pt x="4109729" y="978"/>
                  </a:lnTo>
                  <a:lnTo>
                    <a:pt x="4036339" y="1732"/>
                  </a:lnTo>
                  <a:lnTo>
                    <a:pt x="3963400" y="2696"/>
                  </a:lnTo>
                  <a:lnTo>
                    <a:pt x="3890918" y="3866"/>
                  </a:lnTo>
                  <a:lnTo>
                    <a:pt x="3818900" y="5241"/>
                  </a:lnTo>
                  <a:lnTo>
                    <a:pt x="3747352" y="6817"/>
                  </a:lnTo>
                  <a:lnTo>
                    <a:pt x="3676281" y="8593"/>
                  </a:lnTo>
                  <a:lnTo>
                    <a:pt x="3605692" y="10564"/>
                  </a:lnTo>
                  <a:lnTo>
                    <a:pt x="3535592" y="12729"/>
                  </a:lnTo>
                  <a:lnTo>
                    <a:pt x="3465987" y="15085"/>
                  </a:lnTo>
                  <a:lnTo>
                    <a:pt x="3396885" y="17630"/>
                  </a:lnTo>
                  <a:lnTo>
                    <a:pt x="3328291" y="20360"/>
                  </a:lnTo>
                  <a:lnTo>
                    <a:pt x="3260211" y="23273"/>
                  </a:lnTo>
                  <a:lnTo>
                    <a:pt x="3192652" y="26366"/>
                  </a:lnTo>
                  <a:lnTo>
                    <a:pt x="3125621" y="29637"/>
                  </a:lnTo>
                  <a:lnTo>
                    <a:pt x="3059124" y="33083"/>
                  </a:lnTo>
                  <a:lnTo>
                    <a:pt x="2993166" y="36702"/>
                  </a:lnTo>
                  <a:lnTo>
                    <a:pt x="2927755" y="40490"/>
                  </a:lnTo>
                  <a:lnTo>
                    <a:pt x="2862897" y="44445"/>
                  </a:lnTo>
                  <a:lnTo>
                    <a:pt x="2798599" y="48565"/>
                  </a:lnTo>
                  <a:lnTo>
                    <a:pt x="2734866" y="52847"/>
                  </a:lnTo>
                  <a:lnTo>
                    <a:pt x="2671705" y="57287"/>
                  </a:lnTo>
                  <a:lnTo>
                    <a:pt x="2609122" y="61884"/>
                  </a:lnTo>
                  <a:lnTo>
                    <a:pt x="2547124" y="66635"/>
                  </a:lnTo>
                  <a:lnTo>
                    <a:pt x="2485717" y="71538"/>
                  </a:lnTo>
                  <a:lnTo>
                    <a:pt x="2424908" y="76588"/>
                  </a:lnTo>
                  <a:lnTo>
                    <a:pt x="2364702" y="81785"/>
                  </a:lnTo>
                  <a:lnTo>
                    <a:pt x="2305107" y="87125"/>
                  </a:lnTo>
                  <a:lnTo>
                    <a:pt x="2246128" y="92605"/>
                  </a:lnTo>
                  <a:lnTo>
                    <a:pt x="2187773" y="98223"/>
                  </a:lnTo>
                  <a:lnTo>
                    <a:pt x="2130046" y="103977"/>
                  </a:lnTo>
                  <a:lnTo>
                    <a:pt x="2072956" y="109863"/>
                  </a:lnTo>
                  <a:lnTo>
                    <a:pt x="2016508" y="115879"/>
                  </a:lnTo>
                  <a:lnTo>
                    <a:pt x="1960708" y="122022"/>
                  </a:lnTo>
                  <a:lnTo>
                    <a:pt x="1905563" y="128291"/>
                  </a:lnTo>
                  <a:lnTo>
                    <a:pt x="1851079" y="134681"/>
                  </a:lnTo>
                  <a:lnTo>
                    <a:pt x="1797263" y="141190"/>
                  </a:lnTo>
                  <a:lnTo>
                    <a:pt x="1744121" y="147816"/>
                  </a:lnTo>
                  <a:lnTo>
                    <a:pt x="1691659" y="154556"/>
                  </a:lnTo>
                  <a:lnTo>
                    <a:pt x="1639884" y="161408"/>
                  </a:lnTo>
                  <a:lnTo>
                    <a:pt x="1588802" y="168368"/>
                  </a:lnTo>
                  <a:lnTo>
                    <a:pt x="1538420" y="175434"/>
                  </a:lnTo>
                  <a:lnTo>
                    <a:pt x="1488744" y="182604"/>
                  </a:lnTo>
                  <a:lnTo>
                    <a:pt x="1439779" y="189875"/>
                  </a:lnTo>
                  <a:lnTo>
                    <a:pt x="1391534" y="197244"/>
                  </a:lnTo>
                  <a:lnTo>
                    <a:pt x="1344013" y="204708"/>
                  </a:lnTo>
                  <a:lnTo>
                    <a:pt x="1297224" y="212265"/>
                  </a:lnTo>
                  <a:lnTo>
                    <a:pt x="1251173" y="219912"/>
                  </a:lnTo>
                  <a:lnTo>
                    <a:pt x="1205865" y="227647"/>
                  </a:lnTo>
                  <a:lnTo>
                    <a:pt x="1161308" y="235466"/>
                  </a:lnTo>
                  <a:lnTo>
                    <a:pt x="1117509" y="243368"/>
                  </a:lnTo>
                  <a:lnTo>
                    <a:pt x="1074472" y="251350"/>
                  </a:lnTo>
                  <a:lnTo>
                    <a:pt x="1032205" y="259408"/>
                  </a:lnTo>
                  <a:lnTo>
                    <a:pt x="990714" y="267540"/>
                  </a:lnTo>
                  <a:lnTo>
                    <a:pt x="950005" y="275745"/>
                  </a:lnTo>
                  <a:lnTo>
                    <a:pt x="910085" y="284018"/>
                  </a:lnTo>
                  <a:lnTo>
                    <a:pt x="870960" y="292357"/>
                  </a:lnTo>
                  <a:lnTo>
                    <a:pt x="832637" y="300760"/>
                  </a:lnTo>
                  <a:lnTo>
                    <a:pt x="795122" y="309224"/>
                  </a:lnTo>
                  <a:lnTo>
                    <a:pt x="722540" y="326325"/>
                  </a:lnTo>
                  <a:lnTo>
                    <a:pt x="653266" y="343638"/>
                  </a:lnTo>
                  <a:lnTo>
                    <a:pt x="587352" y="361141"/>
                  </a:lnTo>
                  <a:lnTo>
                    <a:pt x="524847" y="378815"/>
                  </a:lnTo>
                  <a:lnTo>
                    <a:pt x="465803" y="396637"/>
                  </a:lnTo>
                  <a:lnTo>
                    <a:pt x="410272" y="414586"/>
                  </a:lnTo>
                  <a:lnTo>
                    <a:pt x="358303" y="432641"/>
                  </a:lnTo>
                  <a:lnTo>
                    <a:pt x="309948" y="450782"/>
                  </a:lnTo>
                  <a:lnTo>
                    <a:pt x="265259" y="468986"/>
                  </a:lnTo>
                  <a:lnTo>
                    <a:pt x="224285" y="487232"/>
                  </a:lnTo>
                  <a:lnTo>
                    <a:pt x="187079" y="505499"/>
                  </a:lnTo>
                  <a:lnTo>
                    <a:pt x="135498" y="534649"/>
                  </a:lnTo>
                  <a:lnTo>
                    <a:pt x="93104" y="563711"/>
                  </a:lnTo>
                  <a:lnTo>
                    <a:pt x="59356" y="592602"/>
                  </a:lnTo>
                  <a:lnTo>
                    <a:pt x="33712" y="621233"/>
                  </a:lnTo>
                  <a:lnTo>
                    <a:pt x="4575" y="677374"/>
                  </a:lnTo>
                  <a:lnTo>
                    <a:pt x="0" y="704711"/>
                  </a:lnTo>
                  <a:lnTo>
                    <a:pt x="1366" y="731444"/>
                  </a:lnTo>
                  <a:lnTo>
                    <a:pt x="19758" y="782754"/>
                  </a:lnTo>
                  <a:lnTo>
                    <a:pt x="55426" y="830612"/>
                  </a:lnTo>
                  <a:lnTo>
                    <a:pt x="104041" y="874328"/>
                  </a:lnTo>
                  <a:lnTo>
                    <a:pt x="161278" y="913213"/>
                  </a:lnTo>
                  <a:lnTo>
                    <a:pt x="222809" y="946575"/>
                  </a:lnTo>
                  <a:lnTo>
                    <a:pt x="284307" y="973725"/>
                  </a:lnTo>
                  <a:lnTo>
                    <a:pt x="341446" y="993973"/>
                  </a:lnTo>
                  <a:lnTo>
                    <a:pt x="389899" y="1006628"/>
                  </a:lnTo>
                  <a:lnTo>
                    <a:pt x="409517" y="1009892"/>
                  </a:lnTo>
                  <a:lnTo>
                    <a:pt x="425340" y="101099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01749" y="4031600"/>
              <a:ext cx="3084195" cy="579755"/>
            </a:xfrm>
            <a:custGeom>
              <a:avLst/>
              <a:gdLst/>
              <a:ahLst/>
              <a:cxnLst/>
              <a:rect l="l" t="t" r="r" b="b"/>
              <a:pathLst>
                <a:path w="3084195" h="579754">
                  <a:moveTo>
                    <a:pt x="2987147" y="579299"/>
                  </a:moveTo>
                  <a:lnTo>
                    <a:pt x="96551" y="579299"/>
                  </a:lnTo>
                  <a:lnTo>
                    <a:pt x="58969" y="571712"/>
                  </a:lnTo>
                  <a:lnTo>
                    <a:pt x="28279" y="551020"/>
                  </a:lnTo>
                  <a:lnTo>
                    <a:pt x="7587" y="520330"/>
                  </a:lnTo>
                  <a:lnTo>
                    <a:pt x="0" y="482747"/>
                  </a:lnTo>
                  <a:lnTo>
                    <a:pt x="0" y="96551"/>
                  </a:lnTo>
                  <a:lnTo>
                    <a:pt x="7587" y="58969"/>
                  </a:lnTo>
                  <a:lnTo>
                    <a:pt x="28279" y="28279"/>
                  </a:lnTo>
                  <a:lnTo>
                    <a:pt x="58969" y="7587"/>
                  </a:lnTo>
                  <a:lnTo>
                    <a:pt x="96551" y="0"/>
                  </a:lnTo>
                  <a:lnTo>
                    <a:pt x="2987147" y="0"/>
                  </a:lnTo>
                  <a:lnTo>
                    <a:pt x="3040715" y="16221"/>
                  </a:lnTo>
                  <a:lnTo>
                    <a:pt x="3076350" y="59603"/>
                  </a:lnTo>
                  <a:lnTo>
                    <a:pt x="3083699" y="96551"/>
                  </a:lnTo>
                  <a:lnTo>
                    <a:pt x="3083699" y="482747"/>
                  </a:lnTo>
                  <a:lnTo>
                    <a:pt x="3076112" y="520330"/>
                  </a:lnTo>
                  <a:lnTo>
                    <a:pt x="3055420" y="551020"/>
                  </a:lnTo>
                  <a:lnTo>
                    <a:pt x="3024730" y="571712"/>
                  </a:lnTo>
                  <a:lnTo>
                    <a:pt x="2987147" y="579299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679254" y="4201933"/>
            <a:ext cx="187198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0" dirty="0">
                <a:latin typeface="Roboto"/>
                <a:cs typeface="Roboto"/>
              </a:rPr>
              <a:t>Bayesian Learning, </a:t>
            </a:r>
            <a:r>
              <a:rPr sz="1300" spc="-10" dirty="0">
                <a:latin typeface="Roboto"/>
                <a:cs typeface="Roboto"/>
              </a:rPr>
              <a:t>PyMC</a:t>
            </a:r>
            <a:endParaRPr sz="1300">
              <a:latin typeface="Roboto"/>
              <a:cs typeface="Roboto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865720" y="2132689"/>
            <a:ext cx="7720330" cy="2478405"/>
            <a:chOff x="865720" y="2132689"/>
            <a:chExt cx="7720330" cy="2478405"/>
          </a:xfrm>
        </p:grpSpPr>
        <p:sp>
          <p:nvSpPr>
            <p:cNvPr id="18" name="object 18"/>
            <p:cNvSpPr/>
            <p:nvPr/>
          </p:nvSpPr>
          <p:spPr>
            <a:xfrm>
              <a:off x="870483" y="2137452"/>
              <a:ext cx="7710805" cy="2184400"/>
            </a:xfrm>
            <a:custGeom>
              <a:avLst/>
              <a:gdLst/>
              <a:ahLst/>
              <a:cxnLst/>
              <a:rect l="l" t="t" r="r" b="b"/>
              <a:pathLst>
                <a:path w="7710805" h="2184400">
                  <a:moveTo>
                    <a:pt x="6538599" y="0"/>
                  </a:moveTo>
                  <a:lnTo>
                    <a:pt x="6604000" y="1019"/>
                  </a:lnTo>
                  <a:lnTo>
                    <a:pt x="6668319" y="4025"/>
                  </a:lnTo>
                  <a:lnTo>
                    <a:pt x="6731475" y="8937"/>
                  </a:lnTo>
                  <a:lnTo>
                    <a:pt x="6793390" y="15677"/>
                  </a:lnTo>
                  <a:lnTo>
                    <a:pt x="6853985" y="24164"/>
                  </a:lnTo>
                  <a:lnTo>
                    <a:pt x="6913181" y="34320"/>
                  </a:lnTo>
                  <a:lnTo>
                    <a:pt x="6970897" y="46065"/>
                  </a:lnTo>
                  <a:lnTo>
                    <a:pt x="7027055" y="59319"/>
                  </a:lnTo>
                  <a:lnTo>
                    <a:pt x="7081576" y="74004"/>
                  </a:lnTo>
                  <a:lnTo>
                    <a:pt x="7134380" y="90039"/>
                  </a:lnTo>
                  <a:lnTo>
                    <a:pt x="7185389" y="107345"/>
                  </a:lnTo>
                  <a:lnTo>
                    <a:pt x="7234522" y="125843"/>
                  </a:lnTo>
                  <a:lnTo>
                    <a:pt x="7281701" y="145453"/>
                  </a:lnTo>
                  <a:lnTo>
                    <a:pt x="7326847" y="166095"/>
                  </a:lnTo>
                  <a:lnTo>
                    <a:pt x="7369880" y="187692"/>
                  </a:lnTo>
                  <a:lnTo>
                    <a:pt x="7410721" y="210162"/>
                  </a:lnTo>
                  <a:lnTo>
                    <a:pt x="7449291" y="233426"/>
                  </a:lnTo>
                  <a:lnTo>
                    <a:pt x="7485511" y="257406"/>
                  </a:lnTo>
                  <a:lnTo>
                    <a:pt x="7519301" y="282021"/>
                  </a:lnTo>
                  <a:lnTo>
                    <a:pt x="7550582" y="307192"/>
                  </a:lnTo>
                  <a:lnTo>
                    <a:pt x="7579275" y="332840"/>
                  </a:lnTo>
                  <a:lnTo>
                    <a:pt x="7628579" y="385248"/>
                  </a:lnTo>
                  <a:lnTo>
                    <a:pt x="7666581" y="438610"/>
                  </a:lnTo>
                  <a:lnTo>
                    <a:pt x="7700257" y="515234"/>
                  </a:lnTo>
                  <a:lnTo>
                    <a:pt x="7709805" y="564510"/>
                  </a:lnTo>
                  <a:lnTo>
                    <a:pt x="7710791" y="612768"/>
                  </a:lnTo>
                  <a:lnTo>
                    <a:pt x="7704217" y="659500"/>
                  </a:lnTo>
                  <a:lnTo>
                    <a:pt x="7691085" y="704196"/>
                  </a:lnTo>
                  <a:lnTo>
                    <a:pt x="7672397" y="746348"/>
                  </a:lnTo>
                  <a:lnTo>
                    <a:pt x="7649154" y="785446"/>
                  </a:lnTo>
                  <a:lnTo>
                    <a:pt x="7622360" y="820983"/>
                  </a:lnTo>
                  <a:lnTo>
                    <a:pt x="7593014" y="852448"/>
                  </a:lnTo>
                  <a:lnTo>
                    <a:pt x="7562121" y="879334"/>
                  </a:lnTo>
                  <a:lnTo>
                    <a:pt x="7530680" y="901130"/>
                  </a:lnTo>
                  <a:lnTo>
                    <a:pt x="7470168" y="927422"/>
                  </a:lnTo>
                  <a:lnTo>
                    <a:pt x="7443099" y="930899"/>
                  </a:lnTo>
                </a:path>
                <a:path w="7710805" h="2184400">
                  <a:moveTo>
                    <a:pt x="4969816" y="930831"/>
                  </a:moveTo>
                  <a:lnTo>
                    <a:pt x="4898757" y="931386"/>
                  </a:lnTo>
                  <a:lnTo>
                    <a:pt x="4831532" y="933009"/>
                  </a:lnTo>
                  <a:lnTo>
                    <a:pt x="4767914" y="935636"/>
                  </a:lnTo>
                  <a:lnTo>
                    <a:pt x="4707678" y="939206"/>
                  </a:lnTo>
                  <a:lnTo>
                    <a:pt x="4650598" y="943655"/>
                  </a:lnTo>
                  <a:lnTo>
                    <a:pt x="4596449" y="948920"/>
                  </a:lnTo>
                  <a:lnTo>
                    <a:pt x="4545006" y="954939"/>
                  </a:lnTo>
                  <a:lnTo>
                    <a:pt x="4496043" y="961649"/>
                  </a:lnTo>
                  <a:lnTo>
                    <a:pt x="4449335" y="968988"/>
                  </a:lnTo>
                  <a:lnTo>
                    <a:pt x="4404655" y="976891"/>
                  </a:lnTo>
                  <a:lnTo>
                    <a:pt x="4361780" y="985297"/>
                  </a:lnTo>
                  <a:lnTo>
                    <a:pt x="4320483" y="994142"/>
                  </a:lnTo>
                  <a:lnTo>
                    <a:pt x="4280538" y="1003365"/>
                  </a:lnTo>
                  <a:lnTo>
                    <a:pt x="4241721" y="1012901"/>
                  </a:lnTo>
                  <a:lnTo>
                    <a:pt x="4203805" y="1022689"/>
                  </a:lnTo>
                  <a:lnTo>
                    <a:pt x="4166567" y="1032665"/>
                  </a:lnTo>
                  <a:lnTo>
                    <a:pt x="4129778" y="1042767"/>
                  </a:lnTo>
                  <a:lnTo>
                    <a:pt x="4056653" y="1063096"/>
                  </a:lnTo>
                  <a:lnTo>
                    <a:pt x="4019865" y="1073198"/>
                  </a:lnTo>
                  <a:lnTo>
                    <a:pt x="3982626" y="1083174"/>
                  </a:lnTo>
                  <a:lnTo>
                    <a:pt x="3944711" y="1092961"/>
                  </a:lnTo>
                  <a:lnTo>
                    <a:pt x="3905894" y="1102498"/>
                  </a:lnTo>
                  <a:lnTo>
                    <a:pt x="3865949" y="1111720"/>
                  </a:lnTo>
                  <a:lnTo>
                    <a:pt x="3824652" y="1120566"/>
                  </a:lnTo>
                  <a:lnTo>
                    <a:pt x="3781776" y="1128972"/>
                  </a:lnTo>
                  <a:lnTo>
                    <a:pt x="3737097" y="1136875"/>
                  </a:lnTo>
                  <a:lnTo>
                    <a:pt x="3690389" y="1144213"/>
                  </a:lnTo>
                  <a:lnTo>
                    <a:pt x="3641426" y="1150923"/>
                  </a:lnTo>
                  <a:lnTo>
                    <a:pt x="3589983" y="1156943"/>
                  </a:lnTo>
                  <a:lnTo>
                    <a:pt x="3535834" y="1162208"/>
                  </a:lnTo>
                  <a:lnTo>
                    <a:pt x="3478754" y="1166657"/>
                  </a:lnTo>
                  <a:lnTo>
                    <a:pt x="3418518" y="1170227"/>
                  </a:lnTo>
                  <a:lnTo>
                    <a:pt x="3354900" y="1172854"/>
                  </a:lnTo>
                  <a:lnTo>
                    <a:pt x="3287674" y="1174477"/>
                  </a:lnTo>
                  <a:lnTo>
                    <a:pt x="3216616" y="1175031"/>
                  </a:lnTo>
                </a:path>
                <a:path w="7710805" h="2184400">
                  <a:moveTo>
                    <a:pt x="246017" y="1174934"/>
                  </a:moveTo>
                  <a:lnTo>
                    <a:pt x="188605" y="1191926"/>
                  </a:lnTo>
                  <a:lnTo>
                    <a:pt x="130113" y="1239225"/>
                  </a:lnTo>
                  <a:lnTo>
                    <a:pt x="102260" y="1272518"/>
                  </a:lnTo>
                  <a:lnTo>
                    <a:pt x="76297" y="1311322"/>
                  </a:lnTo>
                  <a:lnTo>
                    <a:pt x="52942" y="1354948"/>
                  </a:lnTo>
                  <a:lnTo>
                    <a:pt x="32915" y="1402706"/>
                  </a:lnTo>
                  <a:lnTo>
                    <a:pt x="16936" y="1453909"/>
                  </a:lnTo>
                  <a:lnTo>
                    <a:pt x="5724" y="1507867"/>
                  </a:lnTo>
                  <a:lnTo>
                    <a:pt x="0" y="1563891"/>
                  </a:lnTo>
                  <a:lnTo>
                    <a:pt x="482" y="1621294"/>
                  </a:lnTo>
                  <a:lnTo>
                    <a:pt x="7890" y="1679384"/>
                  </a:lnTo>
                  <a:lnTo>
                    <a:pt x="17880" y="1721379"/>
                  </a:lnTo>
                  <a:lnTo>
                    <a:pt x="31687" y="1763114"/>
                  </a:lnTo>
                  <a:lnTo>
                    <a:pt x="49138" y="1804329"/>
                  </a:lnTo>
                  <a:lnTo>
                    <a:pt x="70061" y="1844767"/>
                  </a:lnTo>
                  <a:lnTo>
                    <a:pt x="94284" y="1884166"/>
                  </a:lnTo>
                  <a:lnTo>
                    <a:pt x="121635" y="1922268"/>
                  </a:lnTo>
                  <a:lnTo>
                    <a:pt x="151942" y="1958813"/>
                  </a:lnTo>
                  <a:lnTo>
                    <a:pt x="185033" y="1993541"/>
                  </a:lnTo>
                  <a:lnTo>
                    <a:pt x="220736" y="2026194"/>
                  </a:lnTo>
                  <a:lnTo>
                    <a:pt x="258879" y="2056511"/>
                  </a:lnTo>
                  <a:lnTo>
                    <a:pt x="299290" y="2084233"/>
                  </a:lnTo>
                  <a:lnTo>
                    <a:pt x="341797" y="2109101"/>
                  </a:lnTo>
                  <a:lnTo>
                    <a:pt x="386227" y="2130855"/>
                  </a:lnTo>
                  <a:lnTo>
                    <a:pt x="432410" y="2149236"/>
                  </a:lnTo>
                  <a:lnTo>
                    <a:pt x="480172" y="2163983"/>
                  </a:lnTo>
                  <a:lnTo>
                    <a:pt x="529342" y="2174839"/>
                  </a:lnTo>
                  <a:lnTo>
                    <a:pt x="579748" y="2181542"/>
                  </a:lnTo>
                  <a:lnTo>
                    <a:pt x="631217" y="2183834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083000" y="4031600"/>
              <a:ext cx="3084195" cy="579755"/>
            </a:xfrm>
            <a:custGeom>
              <a:avLst/>
              <a:gdLst/>
              <a:ahLst/>
              <a:cxnLst/>
              <a:rect l="l" t="t" r="r" b="b"/>
              <a:pathLst>
                <a:path w="3084195" h="579754">
                  <a:moveTo>
                    <a:pt x="2987148" y="579299"/>
                  </a:moveTo>
                  <a:lnTo>
                    <a:pt x="96551" y="579299"/>
                  </a:lnTo>
                  <a:lnTo>
                    <a:pt x="58969" y="571712"/>
                  </a:lnTo>
                  <a:lnTo>
                    <a:pt x="28279" y="551020"/>
                  </a:lnTo>
                  <a:lnTo>
                    <a:pt x="7587" y="520330"/>
                  </a:lnTo>
                  <a:lnTo>
                    <a:pt x="0" y="482747"/>
                  </a:lnTo>
                  <a:lnTo>
                    <a:pt x="0" y="96551"/>
                  </a:lnTo>
                  <a:lnTo>
                    <a:pt x="7587" y="58969"/>
                  </a:lnTo>
                  <a:lnTo>
                    <a:pt x="28279" y="28279"/>
                  </a:lnTo>
                  <a:lnTo>
                    <a:pt x="58969" y="7587"/>
                  </a:lnTo>
                  <a:lnTo>
                    <a:pt x="96551" y="0"/>
                  </a:lnTo>
                  <a:lnTo>
                    <a:pt x="2987148" y="0"/>
                  </a:lnTo>
                  <a:lnTo>
                    <a:pt x="3040714" y="16221"/>
                  </a:lnTo>
                  <a:lnTo>
                    <a:pt x="3076350" y="59603"/>
                  </a:lnTo>
                  <a:lnTo>
                    <a:pt x="3083699" y="96551"/>
                  </a:lnTo>
                  <a:lnTo>
                    <a:pt x="3083699" y="482747"/>
                  </a:lnTo>
                  <a:lnTo>
                    <a:pt x="3076112" y="520330"/>
                  </a:lnTo>
                  <a:lnTo>
                    <a:pt x="3055420" y="551020"/>
                  </a:lnTo>
                  <a:lnTo>
                    <a:pt x="3024730" y="571712"/>
                  </a:lnTo>
                  <a:lnTo>
                    <a:pt x="2987148" y="579299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260504" y="4201933"/>
            <a:ext cx="177863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0" dirty="0">
                <a:latin typeface="Roboto"/>
                <a:cs typeface="Roboto"/>
              </a:rPr>
              <a:t>Reinforcement</a:t>
            </a:r>
            <a:r>
              <a:rPr sz="1300" spc="-50" dirty="0">
                <a:latin typeface="Roboto"/>
                <a:cs typeface="Roboto"/>
              </a:rPr>
              <a:t> </a:t>
            </a:r>
            <a:r>
              <a:rPr sz="1300" spc="-20" dirty="0">
                <a:latin typeface="Roboto"/>
                <a:cs typeface="Roboto"/>
              </a:rPr>
              <a:t>Learning</a:t>
            </a:r>
            <a:endParaRPr sz="1300">
              <a:latin typeface="Roboto"/>
              <a:cs typeface="Roboto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585449" y="4321249"/>
            <a:ext cx="497840" cy="0"/>
          </a:xfrm>
          <a:custGeom>
            <a:avLst/>
            <a:gdLst/>
            <a:ahLst/>
            <a:cxnLst/>
            <a:rect l="l" t="t" r="r" b="b"/>
            <a:pathLst>
              <a:path w="497839">
                <a:moveTo>
                  <a:pt x="0" y="0"/>
                </a:moveTo>
                <a:lnTo>
                  <a:pt x="49769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2"/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-RU" dirty="0"/>
              <a:t>Приходите на следующие вебинары</a:t>
            </a:r>
            <a:endParaRPr dirty="0"/>
          </a:p>
        </p:txBody>
      </p:sp>
      <p:sp>
        <p:nvSpPr>
          <p:cNvPr id="386" name="Google Shape;386;p62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-RU" dirty="0"/>
              <a:t>Спасибо за внимание!</a:t>
            </a:r>
            <a:endParaRPr dirty="0"/>
          </a:p>
        </p:txBody>
      </p:sp>
      <p:sp>
        <p:nvSpPr>
          <p:cNvPr id="387" name="Google Shape;387;p62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" name="Google Shape;388;p62"/>
          <p:cNvPicPr preferRelativeResize="0"/>
          <p:nvPr/>
        </p:nvPicPr>
        <p:blipFill>
          <a:blip r:embed="rId3"/>
          <a:srcRect t="6397" b="6397"/>
          <a:stretch/>
        </p:blipFill>
        <p:spPr>
          <a:xfrm>
            <a:off x="1069674" y="2950614"/>
            <a:ext cx="1508400" cy="1488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" name="Google Shape;208;p48">
            <a:extLst>
              <a:ext uri="{FF2B5EF4-FFF2-40B4-BE49-F238E27FC236}">
                <a16:creationId xmlns:a16="http://schemas.microsoft.com/office/drawing/2014/main" id="{3AD9921B-818B-2E49-87DE-01818F089A2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13" name="Google Shape;209;p48">
            <a:extLst>
              <a:ext uri="{FF2B5EF4-FFF2-40B4-BE49-F238E27FC236}">
                <a16:creationId xmlns:a16="http://schemas.microsoft.com/office/drawing/2014/main" id="{E4F2AFCE-CDB3-4845-84E6-C00C94D28BD9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082400" y="2701811"/>
            <a:ext cx="5095500" cy="19848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 –</a:t>
            </a:r>
            <a:r>
              <a:rPr lang="en-US" sz="1150" b="1" dirty="0"/>
              <a:t> </a:t>
            </a:r>
            <a:r>
              <a:rPr lang="ru-RU" sz="1150" b="1" dirty="0" err="1"/>
              <a:t>НИИгазэкономика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 в НИИ ПАО Газпром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Анализ временных рядов, эволюционное развитие сложных систем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+7 (916) 156-07-82 (</a:t>
            </a:r>
            <a:r>
              <a:rPr lang="en-US" sz="1150" b="1" dirty="0" err="1"/>
              <a:t>whatsapp</a:t>
            </a:r>
            <a:r>
              <a:rPr lang="en-US" sz="1150" b="1" dirty="0"/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4" name="Google Shape;208;p48">
            <a:extLst>
              <a:ext uri="{FF2B5EF4-FFF2-40B4-BE49-F238E27FC236}">
                <a16:creationId xmlns:a16="http://schemas.microsoft.com/office/drawing/2014/main" id="{A2C5D46D-0E08-6F4B-84D8-3C201E1F3D28}"/>
              </a:ext>
            </a:extLst>
          </p:cNvPr>
          <p:cNvSpPr txBox="1">
            <a:spLocks/>
          </p:cNvSpPr>
          <p:nvPr/>
        </p:nvSpPr>
        <p:spPr>
          <a:xfrm>
            <a:off x="500550" y="1454436"/>
            <a:ext cx="58563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dirty="0"/>
              <a:t>01.12 - Kubernetes, </a:t>
            </a:r>
            <a:r>
              <a:rPr lang="ru-RU" dirty="0"/>
              <a:t>контейнерная оркестрация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Инструкции для работы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с презентацией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sp>
        <p:nvSpPr>
          <p:cNvPr id="204" name="Google Shape;204;p37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dirty="0">
                <a:solidFill>
                  <a:srgbClr val="FF9900"/>
                </a:solidFill>
              </a:rPr>
              <a:t>К концу занятия вы сможете</a:t>
            </a:r>
            <a:endParaRPr sz="1500" b="1" dirty="0">
              <a:solidFill>
                <a:srgbClr val="FF9900"/>
              </a:solidFill>
            </a:endParaRPr>
          </a:p>
        </p:txBody>
      </p:sp>
      <p:graphicFrame>
        <p:nvGraphicFramePr>
          <p:cNvPr id="5" name="Google Shape;210;p38">
            <a:extLst>
              <a:ext uri="{FF2B5EF4-FFF2-40B4-BE49-F238E27FC236}">
                <a16:creationId xmlns:a16="http://schemas.microsoft.com/office/drawing/2014/main" id="{B0C8E344-6310-094A-A544-66E8083E1A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9197067"/>
              </p:ext>
            </p:extLst>
          </p:nvPr>
        </p:nvGraphicFramePr>
        <p:xfrm>
          <a:off x="846750" y="1649963"/>
          <a:ext cx="7239000" cy="69124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ym typeface="Roboto"/>
                        </a:rPr>
                        <a:t>docker, </a:t>
                      </a:r>
                      <a:r>
                        <a:rPr lang="ru-RU" sz="1300" dirty="0">
                          <a:sym typeface="Roboto"/>
                        </a:rPr>
                        <a:t>для чего он используется и где применяется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sym typeface="Roboto"/>
                        </a:rPr>
                        <a:t>Научиться использовать </a:t>
                      </a:r>
                      <a:r>
                        <a:rPr lang="en-US" sz="1300" dirty="0">
                          <a:sym typeface="Roboto"/>
                        </a:rPr>
                        <a:t>docker </a:t>
                      </a:r>
                      <a:r>
                        <a:rPr lang="ru-RU" sz="1300" dirty="0">
                          <a:sym typeface="Roboto"/>
                        </a:rPr>
                        <a:t>для упаковки</a:t>
                      </a:r>
                      <a:r>
                        <a:rPr lang="en-US" sz="1300" dirty="0">
                          <a:sym typeface="Roboto"/>
                        </a:rPr>
                        <a:t> </a:t>
                      </a:r>
                      <a:r>
                        <a:rPr lang="ru-RU" sz="1300" dirty="0">
                          <a:sym typeface="Roboto"/>
                        </a:rPr>
                        <a:t>своего кода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210" name="Google Shape;210;p38"/>
          <p:cNvGraphicFramePr/>
          <p:nvPr>
            <p:extLst>
              <p:ext uri="{D42A27DB-BD31-4B8C-83A1-F6EECF244321}">
                <p14:modId xmlns:p14="http://schemas.microsoft.com/office/powerpoint/2010/main" val="590747848"/>
              </p:ext>
            </p:extLst>
          </p:nvPr>
        </p:nvGraphicFramePr>
        <p:xfrm>
          <a:off x="952500" y="1544194"/>
          <a:ext cx="7239000" cy="69860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Изолирование окружения от хоста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Подготовка кода к развертыванию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1" name="Google Shape;211;p38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знать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4900"/>
              <a:t>Docker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BD232-874C-644B-880E-B7B67B47D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 vs containerization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5C84F0-90B0-3246-B787-1D5AE763E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6818"/>
            <a:ext cx="9144000" cy="335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06874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961</TotalTime>
  <Words>1268</Words>
  <Application>Microsoft Macintosh PowerPoint</Application>
  <PresentationFormat>On-screen Show (16:9)</PresentationFormat>
  <Paragraphs>246</Paragraphs>
  <Slides>51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Roboto</vt:lpstr>
      <vt:lpstr>Courier New</vt:lpstr>
      <vt:lpstr>Arial</vt:lpstr>
      <vt:lpstr>System Font Regular</vt:lpstr>
      <vt:lpstr>Google Sans</vt:lpstr>
      <vt:lpstr>Светлая тема</vt:lpstr>
      <vt:lpstr>Светлая тема</vt:lpstr>
      <vt:lpstr>ML Advanced Docker: Структура, применение, деплой</vt:lpstr>
      <vt:lpstr>Проверить, идет ли запись</vt:lpstr>
      <vt:lpstr>ML Advanced Docker</vt:lpstr>
      <vt:lpstr>Правила вебинара</vt:lpstr>
      <vt:lpstr>Карта курса</vt:lpstr>
      <vt:lpstr>Цели вебинара</vt:lpstr>
      <vt:lpstr>Смысл</vt:lpstr>
      <vt:lpstr>Docker</vt:lpstr>
      <vt:lpstr>Virtualization vs containerization</vt:lpstr>
      <vt:lpstr>Механизмы контейнеризации</vt:lpstr>
      <vt:lpstr>chroot</vt:lpstr>
      <vt:lpstr>LXC</vt:lpstr>
      <vt:lpstr>systemd-nspawn</vt:lpstr>
      <vt:lpstr>PowerPoint Presentation</vt:lpstr>
      <vt:lpstr>PowerPoint Presentation</vt:lpstr>
      <vt:lpstr>PowerPoint Presentation</vt:lpstr>
      <vt:lpstr>Docker</vt:lpstr>
      <vt:lpstr>Docker</vt:lpstr>
      <vt:lpstr>Docker namespaces</vt:lpstr>
      <vt:lpstr>Docker cgroups</vt:lpstr>
      <vt:lpstr>Unionfs</vt:lpstr>
      <vt:lpstr>Docker unionfs</vt:lpstr>
      <vt:lpstr>Docker unionfs</vt:lpstr>
      <vt:lpstr>Docker unionfs - пример</vt:lpstr>
      <vt:lpstr>Docker data volumes</vt:lpstr>
      <vt:lpstr>Docker data volumes</vt:lpstr>
      <vt:lpstr>Docker сеть Bridge network</vt:lpstr>
      <vt:lpstr>Docker port mapping</vt:lpstr>
      <vt:lpstr>Docker hub</vt:lpstr>
      <vt:lpstr>Docker основные команды</vt:lpstr>
      <vt:lpstr>PowerPoint Presentation</vt:lpstr>
      <vt:lpstr>Сборка образа</vt:lpstr>
      <vt:lpstr>Dockerfile</vt:lpstr>
      <vt:lpstr>Пишем dockerfile</vt:lpstr>
      <vt:lpstr>Собираем image</vt:lpstr>
      <vt:lpstr>Docker images</vt:lpstr>
      <vt:lpstr>Запускаем наш контейнер</vt:lpstr>
      <vt:lpstr>Пишем dockerfile</vt:lpstr>
      <vt:lpstr>Выполнить скрипт сразу после запуска</vt:lpstr>
      <vt:lpstr>Вопросы?</vt:lpstr>
      <vt:lpstr>Практика</vt:lpstr>
      <vt:lpstr>Практика</vt:lpstr>
      <vt:lpstr>Практика – простой контейнер</vt:lpstr>
      <vt:lpstr>Практика – jupyter notebook в контейнере </vt:lpstr>
      <vt:lpstr>Развернуть ML модель в Docker с использованием Flask и FastAPI</vt:lpstr>
      <vt:lpstr>Список материалов для изучения</vt:lpstr>
      <vt:lpstr>Рефлексия</vt:lpstr>
      <vt:lpstr>Рефлексия</vt:lpstr>
      <vt:lpstr>Заполните, пожалуйста, опрос о занятии по ссылке в чате</vt:lpstr>
      <vt:lpstr>Приходите на следующие вебинары</vt:lpstr>
      <vt:lpstr>Инструкции для работы с презентацией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Advanced Docker: Структура, применение, деплой</dc:title>
  <cp:lastModifiedBy>Стурейко Игорь Олегович</cp:lastModifiedBy>
  <cp:revision>35</cp:revision>
  <dcterms:modified xsi:type="dcterms:W3CDTF">2023-11-28T16:29:21Z</dcterms:modified>
</cp:coreProperties>
</file>